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4" r:id="rId1"/>
  </p:sldMasterIdLst>
  <p:notesMasterIdLst>
    <p:notesMasterId r:id="rId20"/>
  </p:notesMasterIdLst>
  <p:handoutMasterIdLst>
    <p:handoutMasterId r:id="rId21"/>
  </p:handoutMasterIdLst>
  <p:sldIdLst>
    <p:sldId id="256" r:id="rId2"/>
    <p:sldId id="265" r:id="rId3"/>
    <p:sldId id="378" r:id="rId4"/>
    <p:sldId id="257" r:id="rId5"/>
    <p:sldId id="266" r:id="rId6"/>
    <p:sldId id="278" r:id="rId7"/>
    <p:sldId id="273" r:id="rId8"/>
    <p:sldId id="274" r:id="rId9"/>
    <p:sldId id="275" r:id="rId10"/>
    <p:sldId id="276" r:id="rId11"/>
    <p:sldId id="277" r:id="rId12"/>
    <p:sldId id="269" r:id="rId13"/>
    <p:sldId id="270" r:id="rId14"/>
    <p:sldId id="259" r:id="rId15"/>
    <p:sldId id="272" r:id="rId16"/>
    <p:sldId id="261" r:id="rId17"/>
    <p:sldId id="268" r:id="rId18"/>
    <p:sldId id="267" r:id="rId19"/>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y, Alasdair J G" initials="GAJG" lastIdx="1" clrIdx="0"/>
  <p:cmAuthor id="2" name="Gray, Alasdair J G" initials="GAJG [2]" lastIdx="1" clrIdx="1"/>
  <p:cmAuthor id="3" name="Gray, Alasdair J G" initials="GAJG [3]" lastIdx="1"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C8F410-F052-404B-ABC6-A0EEDC68B760}" v="11" dt="2020-01-09T17:40:40.9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3"/>
    <p:restoredTop sz="87347"/>
  </p:normalViewPr>
  <p:slideViewPr>
    <p:cSldViewPr snapToGrid="0" snapToObjects="1">
      <p:cViewPr varScale="1">
        <p:scale>
          <a:sx n="111" d="100"/>
          <a:sy n="111" d="100"/>
        </p:scale>
        <p:origin x="1080" y="20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6" d="100"/>
          <a:sy n="156" d="100"/>
        </p:scale>
        <p:origin x="2240"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 Bartie" userId="649d5c2e-e0a0-4811-b8e2-ecf9af8717cc" providerId="ADAL" clId="{E3C8F410-F052-404B-ABC6-A0EEDC68B760}"/>
    <pc:docChg chg="custSel modSld">
      <pc:chgData name="Phil Bartie" userId="649d5c2e-e0a0-4811-b8e2-ecf9af8717cc" providerId="ADAL" clId="{E3C8F410-F052-404B-ABC6-A0EEDC68B760}" dt="2020-01-15T10:14:10.305" v="205" actId="20577"/>
      <pc:docMkLst>
        <pc:docMk/>
      </pc:docMkLst>
      <pc:sldChg chg="addSp delSp modSp">
        <pc:chgData name="Phil Bartie" userId="649d5c2e-e0a0-4811-b8e2-ecf9af8717cc" providerId="ADAL" clId="{E3C8F410-F052-404B-ABC6-A0EEDC68B760}" dt="2020-01-15T10:14:10.305" v="205" actId="20577"/>
        <pc:sldMkLst>
          <pc:docMk/>
          <pc:sldMk cId="1715912844" sldId="259"/>
        </pc:sldMkLst>
        <pc:spChg chg="add mod">
          <ac:chgData name="Phil Bartie" userId="649d5c2e-e0a0-4811-b8e2-ecf9af8717cc" providerId="ADAL" clId="{E3C8F410-F052-404B-ABC6-A0EEDC68B760}" dt="2020-01-09T17:39:27.857" v="157" actId="1076"/>
          <ac:spMkLst>
            <pc:docMk/>
            <pc:sldMk cId="1715912844" sldId="259"/>
            <ac:spMk id="6" creationId="{A96645C9-A494-F74B-AA6E-76E3D8179B2E}"/>
          </ac:spMkLst>
        </pc:spChg>
        <pc:spChg chg="mod">
          <ac:chgData name="Phil Bartie" userId="649d5c2e-e0a0-4811-b8e2-ecf9af8717cc" providerId="ADAL" clId="{E3C8F410-F052-404B-ABC6-A0EEDC68B760}" dt="2020-01-15T10:14:10.305" v="205" actId="20577"/>
          <ac:spMkLst>
            <pc:docMk/>
            <pc:sldMk cId="1715912844" sldId="259"/>
            <ac:spMk id="7174" creationId="{00000000-0000-0000-0000-000000000000}"/>
          </ac:spMkLst>
        </pc:spChg>
        <pc:graphicFrameChg chg="add mod">
          <ac:chgData name="Phil Bartie" userId="649d5c2e-e0a0-4811-b8e2-ecf9af8717cc" providerId="ADAL" clId="{E3C8F410-F052-404B-ABC6-A0EEDC68B760}" dt="2020-01-09T17:39:27.857" v="157" actId="1076"/>
          <ac:graphicFrameMkLst>
            <pc:docMk/>
            <pc:sldMk cId="1715912844" sldId="259"/>
            <ac:graphicFrameMk id="3" creationId="{968F2051-6D8F-FB41-87E7-81E01BF9C612}"/>
          </ac:graphicFrameMkLst>
        </pc:graphicFrameChg>
        <pc:picChg chg="del">
          <ac:chgData name="Phil Bartie" userId="649d5c2e-e0a0-4811-b8e2-ecf9af8717cc" providerId="ADAL" clId="{E3C8F410-F052-404B-ABC6-A0EEDC68B760}" dt="2020-01-09T17:38:43.965" v="145" actId="478"/>
          <ac:picMkLst>
            <pc:docMk/>
            <pc:sldMk cId="1715912844" sldId="259"/>
            <ac:picMk id="9" creationId="{F0F1CE50-AE6F-E34D-A500-2EB13DF2A47B}"/>
          </ac:picMkLst>
        </pc:picChg>
      </pc:sldChg>
      <pc:sldChg chg="addSp delSp modSp">
        <pc:chgData name="Phil Bartie" userId="649d5c2e-e0a0-4811-b8e2-ecf9af8717cc" providerId="ADAL" clId="{E3C8F410-F052-404B-ABC6-A0EEDC68B760}" dt="2020-01-09T17:40:44.409" v="189" actId="113"/>
        <pc:sldMkLst>
          <pc:docMk/>
          <pc:sldMk cId="1847275914" sldId="272"/>
        </pc:sldMkLst>
        <pc:spChg chg="mod">
          <ac:chgData name="Phil Bartie" userId="649d5c2e-e0a0-4811-b8e2-ecf9af8717cc" providerId="ADAL" clId="{E3C8F410-F052-404B-ABC6-A0EEDC68B760}" dt="2020-01-09T17:40:44.409" v="189" actId="113"/>
          <ac:spMkLst>
            <pc:docMk/>
            <pc:sldMk cId="1847275914" sldId="272"/>
            <ac:spMk id="5" creationId="{00000000-0000-0000-0000-000000000000}"/>
          </ac:spMkLst>
        </pc:spChg>
        <pc:spChg chg="mod">
          <ac:chgData name="Phil Bartie" userId="649d5c2e-e0a0-4811-b8e2-ecf9af8717cc" providerId="ADAL" clId="{E3C8F410-F052-404B-ABC6-A0EEDC68B760}" dt="2020-01-09T17:37:36.078" v="144" actId="1076"/>
          <ac:spMkLst>
            <pc:docMk/>
            <pc:sldMk cId="1847275914" sldId="272"/>
            <ac:spMk id="10" creationId="{20DAD788-B7EC-3B4E-A186-6CDD3685E4C0}"/>
          </ac:spMkLst>
        </pc:spChg>
        <pc:spChg chg="add del">
          <ac:chgData name="Phil Bartie" userId="649d5c2e-e0a0-4811-b8e2-ecf9af8717cc" providerId="ADAL" clId="{E3C8F410-F052-404B-ABC6-A0EEDC68B760}" dt="2020-01-09T17:40:40.988" v="187"/>
          <ac:spMkLst>
            <pc:docMk/>
            <pc:sldMk cId="1847275914" sldId="272"/>
            <ac:spMk id="12" creationId="{BD79942A-0D42-7C4E-8243-1EDFBC1E919F}"/>
          </ac:spMkLst>
        </pc:spChg>
        <pc:spChg chg="mod">
          <ac:chgData name="Phil Bartie" userId="649d5c2e-e0a0-4811-b8e2-ecf9af8717cc" providerId="ADAL" clId="{E3C8F410-F052-404B-ABC6-A0EEDC68B760}" dt="2020-01-09T17:37:26.089" v="141" actId="1076"/>
          <ac:spMkLst>
            <pc:docMk/>
            <pc:sldMk cId="1847275914" sldId="272"/>
            <ac:spMk id="13" creationId="{A62C0C1C-64C3-F945-8F82-5876818BF5B7}"/>
          </ac:spMkLst>
        </pc:spChg>
        <pc:spChg chg="add mod">
          <ac:chgData name="Phil Bartie" userId="649d5c2e-e0a0-4811-b8e2-ecf9af8717cc" providerId="ADAL" clId="{E3C8F410-F052-404B-ABC6-A0EEDC68B760}" dt="2020-01-09T17:37:33.133" v="143" actId="1076"/>
          <ac:spMkLst>
            <pc:docMk/>
            <pc:sldMk cId="1847275914" sldId="272"/>
            <ac:spMk id="14" creationId="{A8CE896F-E6AB-7D4E-8208-092BCD52ECC3}"/>
          </ac:spMkLst>
        </pc:spChg>
        <pc:spChg chg="mod">
          <ac:chgData name="Phil Bartie" userId="649d5c2e-e0a0-4811-b8e2-ecf9af8717cc" providerId="ADAL" clId="{E3C8F410-F052-404B-ABC6-A0EEDC68B760}" dt="2020-01-09T17:35:35.176" v="35" actId="27636"/>
          <ac:spMkLst>
            <pc:docMk/>
            <pc:sldMk cId="1847275914" sldId="272"/>
            <ac:spMk id="70658" creationId="{00000000-0000-0000-0000-000000000000}"/>
          </ac:spMkLst>
        </pc:spChg>
        <pc:graphicFrameChg chg="add del">
          <ac:chgData name="Phil Bartie" userId="649d5c2e-e0a0-4811-b8e2-ecf9af8717cc" providerId="ADAL" clId="{E3C8F410-F052-404B-ABC6-A0EEDC68B760}" dt="2020-01-09T17:40:40.988" v="187"/>
          <ac:graphicFrameMkLst>
            <pc:docMk/>
            <pc:sldMk cId="1847275914" sldId="272"/>
            <ac:graphicFrameMk id="11" creationId="{D5154CC9-F256-1449-95B0-F68F8CAF6D54}"/>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r>
              <a:rPr lang="en-GB"/>
              <a:t>Overview </a:t>
            </a:r>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endParaRPr lang="en-GB" dirty="0"/>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r>
              <a:rPr lang="en-GB" dirty="0"/>
              <a:t>F28DM</a:t>
            </a:r>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0F68CA3-AAC1-C64A-8E1E-F5A66C3BE642}" type="slidenum">
              <a:rPr lang="en-GB" smtClean="0"/>
              <a:t>‹#›</a:t>
            </a:fld>
            <a:endParaRPr lang="en-GB"/>
          </a:p>
        </p:txBody>
      </p:sp>
    </p:spTree>
    <p:extLst>
      <p:ext uri="{BB962C8B-B14F-4D97-AF65-F5344CB8AC3E}">
        <p14:creationId xmlns:p14="http://schemas.microsoft.com/office/powerpoint/2010/main" val="96372135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r>
              <a:rPr lang="en-US"/>
              <a:t>Overview </a:t>
            </a:r>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endParaRPr lang="en-US"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r>
              <a:rPr lang="en-US"/>
              <a:t>F28DM – A.J.G. Gray</a:t>
            </a:r>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0D4605D-62CA-1342-87F3-5580FF02400F}" type="slidenum">
              <a:rPr lang="en-US" smtClean="0"/>
              <a:t>‹#›</a:t>
            </a:fld>
            <a:endParaRPr lang="en-US"/>
          </a:p>
        </p:txBody>
      </p:sp>
    </p:spTree>
    <p:extLst>
      <p:ext uri="{BB962C8B-B14F-4D97-AF65-F5344CB8AC3E}">
        <p14:creationId xmlns:p14="http://schemas.microsoft.com/office/powerpoint/2010/main" val="457604377"/>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Schedule_(computer_scienc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D4605D-62CA-1342-87F3-5580FF02400F}" type="slidenum">
              <a:rPr lang="en-US" smtClean="0"/>
              <a:t>1</a:t>
            </a:fld>
            <a:endParaRPr lang="en-US"/>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dirty="0"/>
              <a:t>F28DM</a:t>
            </a:r>
          </a:p>
        </p:txBody>
      </p:sp>
      <p:sp>
        <p:nvSpPr>
          <p:cNvPr id="7" name="Header Placeholder 6"/>
          <p:cNvSpPr>
            <a:spLocks noGrp="1"/>
          </p:cNvSpPr>
          <p:nvPr>
            <p:ph type="hdr" sz="quarter" idx="13"/>
          </p:nvPr>
        </p:nvSpPr>
        <p:spPr/>
        <p:txBody>
          <a:bodyPr/>
          <a:lstStyle/>
          <a:p>
            <a:r>
              <a:rPr lang="en-US"/>
              <a:t>Overview </a:t>
            </a:r>
          </a:p>
        </p:txBody>
      </p:sp>
    </p:spTree>
    <p:extLst>
      <p:ext uri="{BB962C8B-B14F-4D97-AF65-F5344CB8AC3E}">
        <p14:creationId xmlns:p14="http://schemas.microsoft.com/office/powerpoint/2010/main" val="817824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GB"/>
              <a:t>Demo Vision</a:t>
            </a:r>
          </a:p>
        </p:txBody>
      </p:sp>
      <p:sp>
        <p:nvSpPr>
          <p:cNvPr id="4" name="Header Placeholder 3"/>
          <p:cNvSpPr>
            <a:spLocks noGrp="1"/>
          </p:cNvSpPr>
          <p:nvPr>
            <p:ph type="hdr" sz="quarter" idx="10"/>
          </p:nvPr>
        </p:nvSpPr>
        <p:spPr/>
        <p:txBody>
          <a:bodyPr/>
          <a:lstStyle/>
          <a:p>
            <a:r>
              <a:rPr lang="en-US"/>
              <a:t>Overview </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Slide Number Placeholder 6"/>
          <p:cNvSpPr>
            <a:spLocks noGrp="1"/>
          </p:cNvSpPr>
          <p:nvPr>
            <p:ph type="sldNum" sz="quarter" idx="13"/>
          </p:nvPr>
        </p:nvSpPr>
        <p:spPr/>
        <p:txBody>
          <a:bodyPr/>
          <a:lstStyle/>
          <a:p>
            <a:fld id="{80D4605D-62CA-1342-87F3-5580FF02400F}" type="slidenum">
              <a:rPr lang="en-US" smtClean="0"/>
              <a:t>14</a:t>
            </a:fld>
            <a:endParaRPr lang="en-US"/>
          </a:p>
        </p:txBody>
      </p:sp>
    </p:spTree>
    <p:extLst>
      <p:ext uri="{BB962C8B-B14F-4D97-AF65-F5344CB8AC3E}">
        <p14:creationId xmlns:p14="http://schemas.microsoft.com/office/powerpoint/2010/main" val="2050966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Overview </a:t>
            </a:r>
          </a:p>
        </p:txBody>
      </p:sp>
      <p:sp>
        <p:nvSpPr>
          <p:cNvPr id="5" name="Date Placeholder 4"/>
          <p:cNvSpPr>
            <a:spLocks noGrp="1"/>
          </p:cNvSpPr>
          <p:nvPr>
            <p:ph type="dt" idx="1"/>
          </p:nvPr>
        </p:nvSpPr>
        <p:spPr/>
        <p:txBody>
          <a:bodyPr/>
          <a:lstStyle/>
          <a:p>
            <a:endParaRPr lang="en-US" dirty="0"/>
          </a:p>
        </p:txBody>
      </p:sp>
      <p:sp>
        <p:nvSpPr>
          <p:cNvPr id="6" name="Footer Placeholder 5"/>
          <p:cNvSpPr>
            <a:spLocks noGrp="1"/>
          </p:cNvSpPr>
          <p:nvPr>
            <p:ph type="ftr" sz="quarter" idx="4"/>
          </p:nvPr>
        </p:nvSpPr>
        <p:spPr/>
        <p:txBody>
          <a:bodyPr/>
          <a:lstStyle/>
          <a:p>
            <a:r>
              <a:rPr lang="en-US"/>
              <a:t>F28DM – A.J.G. Gray</a:t>
            </a:r>
          </a:p>
        </p:txBody>
      </p:sp>
      <p:sp>
        <p:nvSpPr>
          <p:cNvPr id="7" name="Slide Number Placeholder 6"/>
          <p:cNvSpPr>
            <a:spLocks noGrp="1"/>
          </p:cNvSpPr>
          <p:nvPr>
            <p:ph type="sldNum" sz="quarter" idx="5"/>
          </p:nvPr>
        </p:nvSpPr>
        <p:spPr/>
        <p:txBody>
          <a:bodyPr/>
          <a:lstStyle/>
          <a:p>
            <a:fld id="{80D4605D-62CA-1342-87F3-5580FF02400F}" type="slidenum">
              <a:rPr lang="en-US" smtClean="0"/>
              <a:t>15</a:t>
            </a:fld>
            <a:endParaRPr lang="en-US"/>
          </a:p>
        </p:txBody>
      </p:sp>
    </p:spTree>
    <p:extLst>
      <p:ext uri="{BB962C8B-B14F-4D97-AF65-F5344CB8AC3E}">
        <p14:creationId xmlns:p14="http://schemas.microsoft.com/office/powerpoint/2010/main" val="521216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D4605D-62CA-1342-87F3-5580FF02400F}" type="slidenum">
              <a:rPr lang="en-US" smtClean="0"/>
              <a:t>16</a:t>
            </a:fld>
            <a:endParaRPr lang="en-US"/>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Header Placeholder 6"/>
          <p:cNvSpPr>
            <a:spLocks noGrp="1"/>
          </p:cNvSpPr>
          <p:nvPr>
            <p:ph type="hdr" sz="quarter" idx="13"/>
          </p:nvPr>
        </p:nvSpPr>
        <p:spPr/>
        <p:txBody>
          <a:bodyPr/>
          <a:lstStyle/>
          <a:p>
            <a:r>
              <a:rPr lang="en-US"/>
              <a:t>Overview </a:t>
            </a:r>
          </a:p>
        </p:txBody>
      </p:sp>
    </p:spTree>
    <p:extLst>
      <p:ext uri="{BB962C8B-B14F-4D97-AF65-F5344CB8AC3E}">
        <p14:creationId xmlns:p14="http://schemas.microsoft.com/office/powerpoint/2010/main" val="532474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Most relational</a:t>
            </a:r>
            <a:r>
              <a:rPr lang="en-US" baseline="0" dirty="0"/>
              <a:t> database management systems textbooks would suffice</a:t>
            </a:r>
          </a:p>
          <a:p>
            <a:r>
              <a:rPr lang="en-US" baseline="0" dirty="0"/>
              <a:t>Can read some of Database Management Systems on Google Books.</a:t>
            </a:r>
            <a:endParaRPr lang="en-US" dirty="0"/>
          </a:p>
        </p:txBody>
      </p:sp>
      <p:sp>
        <p:nvSpPr>
          <p:cNvPr id="4" name="Slide Number Placeholder 3"/>
          <p:cNvSpPr>
            <a:spLocks noGrp="1"/>
          </p:cNvSpPr>
          <p:nvPr>
            <p:ph type="sldNum" sz="quarter" idx="10"/>
          </p:nvPr>
        </p:nvSpPr>
        <p:spPr/>
        <p:txBody>
          <a:bodyPr/>
          <a:lstStyle/>
          <a:p>
            <a:fld id="{80D4605D-62CA-1342-87F3-5580FF02400F}" type="slidenum">
              <a:rPr lang="en-US" smtClean="0"/>
              <a:t>17</a:t>
            </a:fld>
            <a:endParaRPr lang="en-US"/>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Header Placeholder 6"/>
          <p:cNvSpPr>
            <a:spLocks noGrp="1"/>
          </p:cNvSpPr>
          <p:nvPr>
            <p:ph type="hdr" sz="quarter" idx="13"/>
          </p:nvPr>
        </p:nvSpPr>
        <p:spPr/>
        <p:txBody>
          <a:bodyPr/>
          <a:lstStyle/>
          <a:p>
            <a:r>
              <a:rPr lang="en-US"/>
              <a:t>Overview </a:t>
            </a:r>
          </a:p>
        </p:txBody>
      </p:sp>
    </p:spTree>
    <p:extLst>
      <p:ext uri="{BB962C8B-B14F-4D97-AF65-F5344CB8AC3E}">
        <p14:creationId xmlns:p14="http://schemas.microsoft.com/office/powerpoint/2010/main" val="273041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t>Overview </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Slide Number Placeholder 6"/>
          <p:cNvSpPr>
            <a:spLocks noGrp="1"/>
          </p:cNvSpPr>
          <p:nvPr>
            <p:ph type="sldNum" sz="quarter" idx="13"/>
          </p:nvPr>
        </p:nvSpPr>
        <p:spPr/>
        <p:txBody>
          <a:bodyPr/>
          <a:lstStyle/>
          <a:p>
            <a:fld id="{80D4605D-62CA-1342-87F3-5580FF02400F}" type="slidenum">
              <a:rPr lang="en-US" smtClean="0"/>
              <a:t>2</a:t>
            </a:fld>
            <a:endParaRPr lang="en-US"/>
          </a:p>
        </p:txBody>
      </p:sp>
    </p:spTree>
    <p:extLst>
      <p:ext uri="{BB962C8B-B14F-4D97-AF65-F5344CB8AC3E}">
        <p14:creationId xmlns:p14="http://schemas.microsoft.com/office/powerpoint/2010/main" val="955563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9225" y="504825"/>
            <a:ext cx="4476750" cy="251936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GB"/>
              <a:t>Overview</a:t>
            </a:r>
          </a:p>
        </p:txBody>
      </p:sp>
      <p:sp>
        <p:nvSpPr>
          <p:cNvPr id="5" name="Date Placeholder 4"/>
          <p:cNvSpPr>
            <a:spLocks noGrp="1"/>
          </p:cNvSpPr>
          <p:nvPr>
            <p:ph type="dt" idx="11"/>
          </p:nvPr>
        </p:nvSpPr>
        <p:spPr/>
        <p:txBody>
          <a:bodyPr/>
          <a:lstStyle/>
          <a:p>
            <a:endParaRPr lang="en-GB" dirty="0"/>
          </a:p>
        </p:txBody>
      </p:sp>
      <p:sp>
        <p:nvSpPr>
          <p:cNvPr id="6" name="Footer Placeholder 5"/>
          <p:cNvSpPr>
            <a:spLocks noGrp="1"/>
          </p:cNvSpPr>
          <p:nvPr>
            <p:ph type="ftr" sz="quarter" idx="12"/>
          </p:nvPr>
        </p:nvSpPr>
        <p:spPr/>
        <p:txBody>
          <a:bodyPr/>
          <a:lstStyle/>
          <a:p>
            <a:r>
              <a:rPr lang="en-GB"/>
              <a:t>Big Data Management - A.J.G. Gray</a:t>
            </a:r>
          </a:p>
        </p:txBody>
      </p:sp>
      <p:sp>
        <p:nvSpPr>
          <p:cNvPr id="7" name="Slide Number Placeholder 6"/>
          <p:cNvSpPr>
            <a:spLocks noGrp="1"/>
          </p:cNvSpPr>
          <p:nvPr>
            <p:ph type="sldNum" sz="quarter" idx="13"/>
          </p:nvPr>
        </p:nvSpPr>
        <p:spPr/>
        <p:txBody>
          <a:bodyPr/>
          <a:lstStyle/>
          <a:p>
            <a:fld id="{C3AFF5DF-4C54-1A4E-A933-4A91AFFC5E59}" type="slidenum">
              <a:rPr lang="en-GB" smtClean="0"/>
              <a:t>3</a:t>
            </a:fld>
            <a:endParaRPr lang="en-GB"/>
          </a:p>
        </p:txBody>
      </p:sp>
    </p:spTree>
    <p:extLst>
      <p:ext uri="{BB962C8B-B14F-4D97-AF65-F5344CB8AC3E}">
        <p14:creationId xmlns:p14="http://schemas.microsoft.com/office/powerpoint/2010/main" val="2288171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t>Overview </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Slide Number Placeholder 6"/>
          <p:cNvSpPr>
            <a:spLocks noGrp="1"/>
          </p:cNvSpPr>
          <p:nvPr>
            <p:ph type="sldNum" sz="quarter" idx="13"/>
          </p:nvPr>
        </p:nvSpPr>
        <p:spPr/>
        <p:txBody>
          <a:bodyPr/>
          <a:lstStyle/>
          <a:p>
            <a:fld id="{80D4605D-62CA-1342-87F3-5580FF02400F}" type="slidenum">
              <a:rPr lang="en-US" smtClean="0"/>
              <a:t>6</a:t>
            </a:fld>
            <a:endParaRPr lang="en-US"/>
          </a:p>
        </p:txBody>
      </p:sp>
    </p:spTree>
    <p:extLst>
      <p:ext uri="{BB962C8B-B14F-4D97-AF65-F5344CB8AC3E}">
        <p14:creationId xmlns:p14="http://schemas.microsoft.com/office/powerpoint/2010/main" val="1320318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Overview </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Slide Number Placeholder 6"/>
          <p:cNvSpPr>
            <a:spLocks noGrp="1"/>
          </p:cNvSpPr>
          <p:nvPr>
            <p:ph type="sldNum" sz="quarter" idx="13"/>
          </p:nvPr>
        </p:nvSpPr>
        <p:spPr/>
        <p:txBody>
          <a:bodyPr/>
          <a:lstStyle/>
          <a:p>
            <a:fld id="{80D4605D-62CA-1342-87F3-5580FF02400F}" type="slidenum">
              <a:rPr lang="en-US" smtClean="0"/>
              <a:t>7</a:t>
            </a:fld>
            <a:endParaRPr lang="en-US"/>
          </a:p>
        </p:txBody>
      </p:sp>
    </p:spTree>
    <p:extLst>
      <p:ext uri="{BB962C8B-B14F-4D97-AF65-F5344CB8AC3E}">
        <p14:creationId xmlns:p14="http://schemas.microsoft.com/office/powerpoint/2010/main" val="1697075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CRUD – create, read, update, delete. </a:t>
            </a:r>
          </a:p>
          <a:p>
            <a:endParaRPr lang="en-US" dirty="0"/>
          </a:p>
        </p:txBody>
      </p:sp>
      <p:sp>
        <p:nvSpPr>
          <p:cNvPr id="4" name="Header Placeholder 3"/>
          <p:cNvSpPr>
            <a:spLocks noGrp="1"/>
          </p:cNvSpPr>
          <p:nvPr>
            <p:ph type="hdr" sz="quarter" idx="10"/>
          </p:nvPr>
        </p:nvSpPr>
        <p:spPr/>
        <p:txBody>
          <a:bodyPr/>
          <a:lstStyle/>
          <a:p>
            <a:r>
              <a:rPr lang="en-US"/>
              <a:t>Overview </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Slide Number Placeholder 6"/>
          <p:cNvSpPr>
            <a:spLocks noGrp="1"/>
          </p:cNvSpPr>
          <p:nvPr>
            <p:ph type="sldNum" sz="quarter" idx="13"/>
          </p:nvPr>
        </p:nvSpPr>
        <p:spPr/>
        <p:txBody>
          <a:bodyPr/>
          <a:lstStyle/>
          <a:p>
            <a:fld id="{80D4605D-62CA-1342-87F3-5580FF02400F}" type="slidenum">
              <a:rPr lang="en-US" smtClean="0"/>
              <a:t>8</a:t>
            </a:fld>
            <a:endParaRPr lang="en-US"/>
          </a:p>
        </p:txBody>
      </p:sp>
    </p:spTree>
    <p:extLst>
      <p:ext uri="{BB962C8B-B14F-4D97-AF65-F5344CB8AC3E}">
        <p14:creationId xmlns:p14="http://schemas.microsoft.com/office/powerpoint/2010/main" val="1185189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Overview </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Slide Number Placeholder 6"/>
          <p:cNvSpPr>
            <a:spLocks noGrp="1"/>
          </p:cNvSpPr>
          <p:nvPr>
            <p:ph type="sldNum" sz="quarter" idx="13"/>
          </p:nvPr>
        </p:nvSpPr>
        <p:spPr/>
        <p:txBody>
          <a:bodyPr/>
          <a:lstStyle/>
          <a:p>
            <a:fld id="{80D4605D-62CA-1342-87F3-5580FF02400F}" type="slidenum">
              <a:rPr lang="en-US" smtClean="0"/>
              <a:t>9</a:t>
            </a:fld>
            <a:endParaRPr lang="en-US"/>
          </a:p>
        </p:txBody>
      </p:sp>
    </p:spTree>
    <p:extLst>
      <p:ext uri="{BB962C8B-B14F-4D97-AF65-F5344CB8AC3E}">
        <p14:creationId xmlns:p14="http://schemas.microsoft.com/office/powerpoint/2010/main" val="1495111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Concurrency</a:t>
            </a:r>
            <a:r>
              <a:rPr lang="en-GB" sz="1200" b="0" i="0" kern="1200" dirty="0">
                <a:solidFill>
                  <a:schemeClr val="tx1"/>
                </a:solidFill>
                <a:effectLst/>
                <a:latin typeface="+mn-lt"/>
                <a:ea typeface="+mn-ea"/>
                <a:cs typeface="+mn-cs"/>
              </a:rPr>
              <a:t> can be defined as the ability for multiple processes to access or change shared data at the same time.</a:t>
            </a:r>
          </a:p>
          <a:p>
            <a:r>
              <a:rPr lang="en-GB" sz="1200" b="0" i="0" kern="1200" dirty="0">
                <a:solidFill>
                  <a:schemeClr val="tx1"/>
                </a:solidFill>
                <a:effectLst/>
                <a:latin typeface="+mn-lt"/>
                <a:ea typeface="+mn-ea"/>
                <a:cs typeface="+mn-cs"/>
              </a:rPr>
              <a:t> (e.g. Google DOCS permits concurrent editing)</a:t>
            </a:r>
          </a:p>
          <a:p>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Schedule</a:t>
            </a:r>
            <a:r>
              <a:rPr lang="en-GB" sz="1200" b="0" i="0" kern="1200" dirty="0">
                <a:solidFill>
                  <a:schemeClr val="tx1"/>
                </a:solidFill>
                <a:effectLst/>
                <a:latin typeface="+mn-lt"/>
                <a:ea typeface="+mn-ea"/>
                <a:cs typeface="+mn-cs"/>
              </a:rPr>
              <a:t> − A chronological execution sequence of a transaction is called a </a:t>
            </a:r>
            <a:r>
              <a:rPr lang="en-GB" sz="1200" b="1" i="0" kern="1200" dirty="0">
                <a:solidFill>
                  <a:schemeClr val="tx1"/>
                </a:solidFill>
                <a:effectLst/>
                <a:latin typeface="+mn-lt"/>
                <a:ea typeface="+mn-ea"/>
                <a:cs typeface="+mn-cs"/>
              </a:rPr>
              <a:t>schedule</a:t>
            </a:r>
            <a:r>
              <a:rPr lang="en-GB" sz="1200" b="0" i="0" kern="1200" dirty="0">
                <a:solidFill>
                  <a:schemeClr val="tx1"/>
                </a:solidFill>
                <a:effectLst/>
                <a:latin typeface="+mn-lt"/>
                <a:ea typeface="+mn-ea"/>
                <a:cs typeface="+mn-cs"/>
              </a:rPr>
              <a:t>. </a:t>
            </a: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A </a:t>
            </a:r>
            <a:r>
              <a:rPr lang="en-GB" sz="1200" b="1" i="0" kern="1200" dirty="0">
                <a:solidFill>
                  <a:schemeClr val="tx1"/>
                </a:solidFill>
                <a:effectLst/>
                <a:latin typeface="+mn-lt"/>
                <a:ea typeface="+mn-ea"/>
                <a:cs typeface="+mn-cs"/>
              </a:rPr>
              <a:t>schedule</a:t>
            </a:r>
            <a:r>
              <a:rPr lang="en-GB" sz="1200" b="0" i="0" kern="1200" dirty="0">
                <a:solidFill>
                  <a:schemeClr val="tx1"/>
                </a:solidFill>
                <a:effectLst/>
                <a:latin typeface="+mn-lt"/>
                <a:ea typeface="+mn-ea"/>
                <a:cs typeface="+mn-cs"/>
              </a:rPr>
              <a:t> can have many transactions in it, each comprising of a number of instructions/tasks.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 transaction </a:t>
            </a:r>
            <a:r>
              <a:rPr lang="en-GB" sz="1200" b="0" i="0" u="none" strike="noStrike" kern="1200" dirty="0" err="1">
                <a:solidFill>
                  <a:schemeClr val="tx1"/>
                </a:solidFill>
                <a:effectLst/>
                <a:latin typeface="+mn-lt"/>
                <a:ea typeface="+mn-ea"/>
                <a:cs typeface="+mn-cs"/>
                <a:hlinkClick r:id="rId3" tooltip="Schedule (computer science)"/>
              </a:rPr>
              <a:t>schedule</a:t>
            </a:r>
            <a:r>
              <a:rPr lang="en-GB" sz="1200" b="0" i="0" kern="1200" dirty="0" err="1">
                <a:solidFill>
                  <a:schemeClr val="tx1"/>
                </a:solidFill>
                <a:effectLst/>
                <a:latin typeface="+mn-lt"/>
                <a:ea typeface="+mn-ea"/>
                <a:cs typeface="+mn-cs"/>
              </a:rPr>
              <a:t>is</a:t>
            </a:r>
            <a:r>
              <a:rPr lang="en-GB" sz="1200" b="0" i="0" kern="1200" dirty="0">
                <a:solidFill>
                  <a:schemeClr val="tx1"/>
                </a:solidFill>
                <a:effectLst/>
                <a:latin typeface="+mn-lt"/>
                <a:ea typeface="+mn-ea"/>
                <a:cs typeface="+mn-cs"/>
              </a:rPr>
              <a:t> </a:t>
            </a:r>
            <a:r>
              <a:rPr lang="en-GB" sz="1200" b="1" i="0" kern="1200" dirty="0">
                <a:solidFill>
                  <a:schemeClr val="tx1"/>
                </a:solidFill>
                <a:effectLst/>
                <a:latin typeface="+mn-lt"/>
                <a:ea typeface="+mn-ea"/>
                <a:cs typeface="+mn-cs"/>
              </a:rPr>
              <a:t>serializable</a:t>
            </a:r>
            <a:r>
              <a:rPr lang="en-GB" sz="1200" b="0" i="0" kern="1200" dirty="0">
                <a:solidFill>
                  <a:schemeClr val="tx1"/>
                </a:solidFill>
                <a:effectLst/>
                <a:latin typeface="+mn-lt"/>
                <a:ea typeface="+mn-ea"/>
                <a:cs typeface="+mn-cs"/>
              </a:rPr>
              <a:t> if its outcome (e.g., the resulting database state) is equal to the outcome of its transactions executed serially, i.e. without overlapping in time.</a:t>
            </a: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r>
              <a:rPr lang="en-US"/>
              <a:t>Overview </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Slide Number Placeholder 6"/>
          <p:cNvSpPr>
            <a:spLocks noGrp="1"/>
          </p:cNvSpPr>
          <p:nvPr>
            <p:ph type="sldNum" sz="quarter" idx="13"/>
          </p:nvPr>
        </p:nvSpPr>
        <p:spPr/>
        <p:txBody>
          <a:bodyPr/>
          <a:lstStyle/>
          <a:p>
            <a:fld id="{80D4605D-62CA-1342-87F3-5580FF02400F}" type="slidenum">
              <a:rPr lang="en-US" smtClean="0"/>
              <a:t>10</a:t>
            </a:fld>
            <a:endParaRPr lang="en-US"/>
          </a:p>
        </p:txBody>
      </p:sp>
    </p:spTree>
    <p:extLst>
      <p:ext uri="{BB962C8B-B14F-4D97-AF65-F5344CB8AC3E}">
        <p14:creationId xmlns:p14="http://schemas.microsoft.com/office/powerpoint/2010/main" val="1165274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Overview </a:t>
            </a:r>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r>
              <a:rPr lang="en-US"/>
              <a:t>F28DM – A.J.G. Gray</a:t>
            </a:r>
          </a:p>
        </p:txBody>
      </p:sp>
      <p:sp>
        <p:nvSpPr>
          <p:cNvPr id="7" name="Slide Number Placeholder 6"/>
          <p:cNvSpPr>
            <a:spLocks noGrp="1"/>
          </p:cNvSpPr>
          <p:nvPr>
            <p:ph type="sldNum" sz="quarter" idx="13"/>
          </p:nvPr>
        </p:nvSpPr>
        <p:spPr/>
        <p:txBody>
          <a:bodyPr/>
          <a:lstStyle/>
          <a:p>
            <a:fld id="{80D4605D-62CA-1342-87F3-5580FF02400F}" type="slidenum">
              <a:rPr lang="en-US" smtClean="0"/>
              <a:t>11</a:t>
            </a:fld>
            <a:endParaRPr lang="en-US"/>
          </a:p>
        </p:txBody>
      </p:sp>
    </p:spTree>
    <p:extLst>
      <p:ext uri="{BB962C8B-B14F-4D97-AF65-F5344CB8AC3E}">
        <p14:creationId xmlns:p14="http://schemas.microsoft.com/office/powerpoint/2010/main" val="1263472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807094"/>
            <a:ext cx="11887200" cy="1179210"/>
          </a:xfrm>
        </p:spPr>
        <p:txBody>
          <a:bodyPr/>
          <a:lstStyle/>
          <a:p>
            <a:r>
              <a:rPr lang="en-US"/>
              <a:t>Click to edit Master title style</a:t>
            </a:r>
            <a:endParaRPr dirty="0"/>
          </a:p>
        </p:txBody>
      </p:sp>
      <p:sp>
        <p:nvSpPr>
          <p:cNvPr id="3" name="Subtitle 2"/>
          <p:cNvSpPr>
            <a:spLocks noGrp="1"/>
          </p:cNvSpPr>
          <p:nvPr>
            <p:ph type="subTitle" idx="1"/>
          </p:nvPr>
        </p:nvSpPr>
        <p:spPr>
          <a:xfrm>
            <a:off x="1219200" y="3034558"/>
            <a:ext cx="10668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32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F28DM Database Management Systems</a:t>
            </a:r>
          </a:p>
        </p:txBody>
      </p:sp>
      <p:sp>
        <p:nvSpPr>
          <p:cNvPr id="6" name="Slide Number Placeholder 5"/>
          <p:cNvSpPr>
            <a:spLocks noGrp="1"/>
          </p:cNvSpPr>
          <p:nvPr>
            <p:ph type="sldNum" sz="quarter" idx="12"/>
          </p:nvPr>
        </p:nvSpPr>
        <p:spPr/>
        <p:txBody>
          <a:bodyPr/>
          <a:lstStyle/>
          <a:p>
            <a:fld id="{8B87F97C-F1BE-0944-AC20-8B895AF93BA4}"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118872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7317319" y="2048256"/>
            <a:ext cx="4569884"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1219200" y="2039112"/>
            <a:ext cx="6096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a:t>Click to edit Master text styles</a:t>
            </a:r>
          </a:p>
        </p:txBody>
      </p:sp>
      <p:sp>
        <p:nvSpPr>
          <p:cNvPr id="5" name="Date Placeholder 4"/>
          <p:cNvSpPr>
            <a:spLocks noGrp="1"/>
          </p:cNvSpPr>
          <p:nvPr>
            <p:ph type="dt" sz="half" idx="10"/>
          </p:nvPr>
        </p:nvSpPr>
        <p:spPr>
          <a:xfrm>
            <a:off x="8773459" y="188264"/>
            <a:ext cx="2844800" cy="365125"/>
          </a:xfrm>
        </p:spPr>
        <p:txBody>
          <a:bodyPr/>
          <a:lstStyle/>
          <a:p>
            <a:endParaRPr lang="en-GB" dirty="0"/>
          </a:p>
        </p:txBody>
      </p:sp>
      <p:sp>
        <p:nvSpPr>
          <p:cNvPr id="6" name="Footer Placeholder 5"/>
          <p:cNvSpPr>
            <a:spLocks noGrp="1"/>
          </p:cNvSpPr>
          <p:nvPr>
            <p:ph type="ftr" sz="quarter" idx="11"/>
          </p:nvPr>
        </p:nvSpPr>
        <p:spPr/>
        <p:txBody>
          <a:bodyPr/>
          <a:lstStyle/>
          <a:p>
            <a:r>
              <a:rPr lang="en-GB" dirty="0"/>
              <a:t>F28DM Database Management Systems</a:t>
            </a:r>
          </a:p>
        </p:txBody>
      </p:sp>
      <p:sp>
        <p:nvSpPr>
          <p:cNvPr id="7" name="Slide Number Placeholder 6"/>
          <p:cNvSpPr>
            <a:spLocks noGrp="1"/>
          </p:cNvSpPr>
          <p:nvPr>
            <p:ph type="sldNum" sz="quarter" idx="12"/>
          </p:nvPr>
        </p:nvSpPr>
        <p:spPr/>
        <p:txBody>
          <a:bodyPr/>
          <a:lstStyle/>
          <a:p>
            <a:fld id="{8B87F97C-F1BE-0944-AC20-8B895AF93BA4}"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118872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1219200" y="5002310"/>
            <a:ext cx="10668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F28DM Database Management Systems</a:t>
            </a:r>
          </a:p>
        </p:txBody>
      </p:sp>
      <p:sp>
        <p:nvSpPr>
          <p:cNvPr id="9" name="Picture Placeholder 8"/>
          <p:cNvSpPr>
            <a:spLocks noGrp="1"/>
          </p:cNvSpPr>
          <p:nvPr>
            <p:ph type="pic" sz="quarter" idx="13"/>
          </p:nvPr>
        </p:nvSpPr>
        <p:spPr>
          <a:xfrm>
            <a:off x="1236133" y="1129553"/>
            <a:ext cx="10651067" cy="2980944"/>
          </a:xfrm>
        </p:spPr>
        <p:txBody>
          <a:bodyPr>
            <a:normAutofit/>
          </a:bodyPr>
          <a:lstStyle>
            <a:lvl1pPr marL="0" indent="0">
              <a:buNone/>
              <a:defRPr sz="1800"/>
            </a:lvl1pPr>
          </a:lstStyle>
          <a:p>
            <a:r>
              <a:rPr lang="en-US"/>
              <a:t>Drag picture to placeholder or click icon to add</a:t>
            </a:r>
            <a:endParaRPr/>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118872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1219200" y="5002310"/>
            <a:ext cx="10668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8773459" y="188264"/>
            <a:ext cx="2844800" cy="365125"/>
          </a:xfrm>
        </p:spPr>
        <p:txBody>
          <a:bodyPr/>
          <a:lstStyle/>
          <a:p>
            <a:endParaRPr lang="en-GB" dirty="0"/>
          </a:p>
        </p:txBody>
      </p:sp>
      <p:sp>
        <p:nvSpPr>
          <p:cNvPr id="5" name="Footer Placeholder 4"/>
          <p:cNvSpPr>
            <a:spLocks noGrp="1"/>
          </p:cNvSpPr>
          <p:nvPr>
            <p:ph type="ftr" sz="quarter" idx="11"/>
          </p:nvPr>
        </p:nvSpPr>
        <p:spPr/>
        <p:txBody>
          <a:bodyPr/>
          <a:lstStyle/>
          <a:p>
            <a:r>
              <a:rPr lang="en-GB" dirty="0"/>
              <a:t>F28DM Database Management Systems</a:t>
            </a:r>
          </a:p>
        </p:txBody>
      </p:sp>
      <p:sp>
        <p:nvSpPr>
          <p:cNvPr id="9" name="Picture Placeholder 8"/>
          <p:cNvSpPr>
            <a:spLocks noGrp="1"/>
          </p:cNvSpPr>
          <p:nvPr>
            <p:ph type="pic" sz="quarter" idx="13"/>
          </p:nvPr>
        </p:nvSpPr>
        <p:spPr>
          <a:xfrm>
            <a:off x="1236133" y="1129553"/>
            <a:ext cx="5315712" cy="2980944"/>
          </a:xfrm>
        </p:spPr>
        <p:txBody>
          <a:bodyPr>
            <a:normAutofit/>
          </a:bodyPr>
          <a:lstStyle>
            <a:lvl1pPr marL="0" indent="0">
              <a:buNone/>
              <a:defRPr sz="1800"/>
            </a:lvl1pPr>
          </a:lstStyle>
          <a:p>
            <a:r>
              <a:rPr lang="en-US"/>
              <a:t>Drag picture to placeholder or click icon to add</a:t>
            </a:r>
            <a:endParaRPr/>
          </a:p>
        </p:txBody>
      </p:sp>
      <p:sp>
        <p:nvSpPr>
          <p:cNvPr id="7" name="Picture Placeholder 8"/>
          <p:cNvSpPr>
            <a:spLocks noGrp="1"/>
          </p:cNvSpPr>
          <p:nvPr>
            <p:ph type="pic" sz="quarter" idx="14"/>
          </p:nvPr>
        </p:nvSpPr>
        <p:spPr>
          <a:xfrm>
            <a:off x="6571488" y="1129553"/>
            <a:ext cx="5315712" cy="2980944"/>
          </a:xfrm>
        </p:spPr>
        <p:txBody>
          <a:bodyPr>
            <a:normAutofit/>
          </a:bodyPr>
          <a:lstStyle>
            <a:lvl1pPr marL="0" indent="0">
              <a:buNone/>
              <a:defRPr sz="1800"/>
            </a:lvl1pPr>
          </a:lstStyle>
          <a:p>
            <a:r>
              <a:rPr lang="en-US"/>
              <a:t>Drag picture to placeholder or click icon to add</a:t>
            </a:r>
            <a:endParaRPr/>
          </a:p>
        </p:txBody>
      </p:sp>
    </p:spTree>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118872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1219200" y="5002310"/>
            <a:ext cx="10668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8773459" y="188264"/>
            <a:ext cx="2844800" cy="365125"/>
          </a:xfrm>
        </p:spPr>
        <p:txBody>
          <a:bodyPr/>
          <a:lstStyle/>
          <a:p>
            <a:endParaRPr lang="en-GB" dirty="0"/>
          </a:p>
        </p:txBody>
      </p:sp>
      <p:sp>
        <p:nvSpPr>
          <p:cNvPr id="5" name="Footer Placeholder 4"/>
          <p:cNvSpPr>
            <a:spLocks noGrp="1"/>
          </p:cNvSpPr>
          <p:nvPr>
            <p:ph type="ftr" sz="quarter" idx="11"/>
          </p:nvPr>
        </p:nvSpPr>
        <p:spPr/>
        <p:txBody>
          <a:bodyPr/>
          <a:lstStyle/>
          <a:p>
            <a:r>
              <a:rPr lang="en-GB" dirty="0"/>
              <a:t>F28DM Database Management Systems</a:t>
            </a:r>
          </a:p>
        </p:txBody>
      </p:sp>
      <p:sp>
        <p:nvSpPr>
          <p:cNvPr id="9" name="Picture Placeholder 8"/>
          <p:cNvSpPr>
            <a:spLocks noGrp="1"/>
          </p:cNvSpPr>
          <p:nvPr>
            <p:ph type="pic" sz="quarter" idx="13"/>
          </p:nvPr>
        </p:nvSpPr>
        <p:spPr>
          <a:xfrm>
            <a:off x="1236133" y="1129553"/>
            <a:ext cx="8802624" cy="2980944"/>
          </a:xfrm>
        </p:spPr>
        <p:txBody>
          <a:bodyPr>
            <a:normAutofit/>
          </a:bodyPr>
          <a:lstStyle>
            <a:lvl1pPr marL="0" indent="0">
              <a:buNone/>
              <a:defRPr sz="1800"/>
            </a:lvl1pPr>
          </a:lstStyle>
          <a:p>
            <a:r>
              <a:rPr lang="en-US"/>
              <a:t>Drag picture to placeholder or click icon to add</a:t>
            </a:r>
            <a:endParaRPr/>
          </a:p>
        </p:txBody>
      </p:sp>
      <p:sp>
        <p:nvSpPr>
          <p:cNvPr id="7" name="Picture Placeholder 8"/>
          <p:cNvSpPr>
            <a:spLocks noGrp="1"/>
          </p:cNvSpPr>
          <p:nvPr>
            <p:ph type="pic" sz="quarter" idx="14"/>
          </p:nvPr>
        </p:nvSpPr>
        <p:spPr>
          <a:xfrm>
            <a:off x="10058400" y="1129553"/>
            <a:ext cx="1828800" cy="1481328"/>
          </a:xfrm>
        </p:spPr>
        <p:txBody>
          <a:bodyPr>
            <a:normAutofit/>
          </a:bodyPr>
          <a:lstStyle>
            <a:lvl1pPr marL="0" indent="0">
              <a:buNone/>
              <a:defRPr sz="1800"/>
            </a:lvl1pPr>
          </a:lstStyle>
          <a:p>
            <a:r>
              <a:rPr lang="en-US"/>
              <a:t>Drag picture to placeholder or click icon to add</a:t>
            </a:r>
            <a:endParaRPr/>
          </a:p>
        </p:txBody>
      </p:sp>
      <p:sp>
        <p:nvSpPr>
          <p:cNvPr id="8" name="Picture Placeholder 8"/>
          <p:cNvSpPr>
            <a:spLocks noGrp="1"/>
          </p:cNvSpPr>
          <p:nvPr>
            <p:ph type="pic" sz="quarter" idx="15"/>
          </p:nvPr>
        </p:nvSpPr>
        <p:spPr>
          <a:xfrm>
            <a:off x="10058400" y="2629169"/>
            <a:ext cx="1828800" cy="1481328"/>
          </a:xfrm>
        </p:spPr>
        <p:txBody>
          <a:bodyPr>
            <a:normAutofit/>
          </a:bodyPr>
          <a:lstStyle>
            <a:lvl1pPr marL="0" indent="0">
              <a:buNone/>
              <a:defRPr sz="1800"/>
            </a:lvl1pPr>
          </a:lstStyle>
          <a:p>
            <a:r>
              <a:rPr lang="en-US"/>
              <a:t>Drag picture to placeholder or click icon to add</a:t>
            </a:r>
            <a:endParaRPr/>
          </a:p>
        </p:txBody>
      </p:sp>
    </p:spTree>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F28DM Database Management Systems</a:t>
            </a:r>
          </a:p>
        </p:txBody>
      </p:sp>
      <p:sp>
        <p:nvSpPr>
          <p:cNvPr id="6" name="Slide Number Placeholder 5"/>
          <p:cNvSpPr>
            <a:spLocks noGrp="1"/>
          </p:cNvSpPr>
          <p:nvPr>
            <p:ph type="sldNum" sz="quarter" idx="12"/>
          </p:nvPr>
        </p:nvSpPr>
        <p:spPr/>
        <p:txBody>
          <a:bodyPr/>
          <a:lstStyle/>
          <a:p>
            <a:fld id="{8B87F97C-F1BE-0944-AC20-8B895AF93BA4}" type="slidenum">
              <a:rPr lang="en-GB" smtClean="0"/>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50071" y="1129554"/>
            <a:ext cx="1219200" cy="5533278"/>
          </a:xfrm>
        </p:spPr>
        <p:txBody>
          <a:bodyPr vert="eaVert" lIns="274320" tIns="685800" bIns="685800"/>
          <a:lstStyle/>
          <a:p>
            <a:r>
              <a:rPr lang="en-US"/>
              <a:t>Click to edit Master title style</a:t>
            </a:r>
            <a:endParaRPr/>
          </a:p>
        </p:txBody>
      </p:sp>
      <p:sp>
        <p:nvSpPr>
          <p:cNvPr id="3" name="Vertical Text Placeholder 2"/>
          <p:cNvSpPr>
            <a:spLocks noGrp="1"/>
          </p:cNvSpPr>
          <p:nvPr>
            <p:ph type="body" orient="vert" idx="1"/>
          </p:nvPr>
        </p:nvSpPr>
        <p:spPr>
          <a:xfrm>
            <a:off x="1490133" y="1734671"/>
            <a:ext cx="8568267" cy="4542304"/>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F28DM Database Management Systems</a:t>
            </a:r>
          </a:p>
        </p:txBody>
      </p:sp>
      <p:sp>
        <p:nvSpPr>
          <p:cNvPr id="6" name="Slide Number Placeholder 5"/>
          <p:cNvSpPr>
            <a:spLocks noGrp="1"/>
          </p:cNvSpPr>
          <p:nvPr>
            <p:ph type="sldNum" sz="quarter" idx="12"/>
          </p:nvPr>
        </p:nvSpPr>
        <p:spPr/>
        <p:txBody>
          <a:bodyPr/>
          <a:lstStyle/>
          <a:p>
            <a:fld id="{8B87F97C-F1BE-0944-AC20-8B895AF93BA4}"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F28DM Database Management Systems</a:t>
            </a:r>
          </a:p>
        </p:txBody>
      </p:sp>
      <p:sp>
        <p:nvSpPr>
          <p:cNvPr id="6" name="Slide Number Placeholder 5"/>
          <p:cNvSpPr>
            <a:spLocks noGrp="1"/>
          </p:cNvSpPr>
          <p:nvPr>
            <p:ph type="sldNum" sz="quarter" idx="12"/>
          </p:nvPr>
        </p:nvSpPr>
        <p:spPr/>
        <p:txBody>
          <a:bodyPr/>
          <a:lstStyle/>
          <a:p>
            <a:fld id="{8B87F97C-F1BE-0944-AC20-8B895AF93BA4}"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11887200" cy="914400"/>
          </a:xfrm>
        </p:spPr>
        <p:txBody>
          <a:bodyPr/>
          <a:lstStyle/>
          <a:p>
            <a:r>
              <a:rPr lang="en-US"/>
              <a:t>Click to edit Master title style</a:t>
            </a:r>
            <a:endParaRPr/>
          </a:p>
        </p:txBody>
      </p:sp>
      <p:sp>
        <p:nvSpPr>
          <p:cNvPr id="3" name="Subtitle 2"/>
          <p:cNvSpPr>
            <a:spLocks noGrp="1"/>
          </p:cNvSpPr>
          <p:nvPr>
            <p:ph type="subTitle" idx="1"/>
          </p:nvPr>
        </p:nvSpPr>
        <p:spPr>
          <a:xfrm>
            <a:off x="1219200" y="5943600"/>
            <a:ext cx="10668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normAutofit/>
          </a:bodyPr>
          <a:lstStyle>
            <a:lvl1pPr marL="0" indent="0" algn="l" defTabSz="914400" rtl="0" eaLnBrk="1" latinLnBrk="0" hangingPunct="1">
              <a:spcBef>
                <a:spcPts val="300"/>
              </a:spcBef>
              <a:buNone/>
              <a:defRPr sz="2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F28DM Database Management Systems</a:t>
            </a:r>
          </a:p>
        </p:txBody>
      </p:sp>
      <p:sp>
        <p:nvSpPr>
          <p:cNvPr id="9" name="Picture Placeholder 8"/>
          <p:cNvSpPr>
            <a:spLocks noGrp="1"/>
          </p:cNvSpPr>
          <p:nvPr>
            <p:ph type="pic" sz="quarter" idx="13"/>
          </p:nvPr>
        </p:nvSpPr>
        <p:spPr>
          <a:xfrm>
            <a:off x="1236133" y="1129553"/>
            <a:ext cx="10651067" cy="3886200"/>
          </a:xfrm>
        </p:spPr>
        <p:txBody>
          <a:bodyPr>
            <a:normAutofit/>
          </a:bodyPr>
          <a:lstStyle>
            <a:lvl1pPr marL="0" indent="0">
              <a:buNone/>
              <a:defRPr sz="1800"/>
            </a:lvl1pPr>
          </a:lstStyle>
          <a:p>
            <a:r>
              <a:rPr lang="en-US"/>
              <a:t>Drag picture to placeholder or click icon to add</a:t>
            </a:r>
            <a:endParaRPr/>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118872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dirty="0"/>
          </a:p>
        </p:txBody>
      </p:sp>
      <p:sp>
        <p:nvSpPr>
          <p:cNvPr id="3" name="Text Placeholder 2"/>
          <p:cNvSpPr>
            <a:spLocks noGrp="1"/>
          </p:cNvSpPr>
          <p:nvPr>
            <p:ph type="body" idx="1"/>
          </p:nvPr>
        </p:nvSpPr>
        <p:spPr>
          <a:xfrm>
            <a:off x="1219200" y="5484607"/>
            <a:ext cx="10668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24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F28DM Database Management Systems</a:t>
            </a:r>
          </a:p>
        </p:txBody>
      </p:sp>
      <p:sp>
        <p:nvSpPr>
          <p:cNvPr id="6" name="Slide Number Placeholder 5"/>
          <p:cNvSpPr>
            <a:spLocks noGrp="1"/>
          </p:cNvSpPr>
          <p:nvPr>
            <p:ph type="sldNum" sz="quarter" idx="12"/>
          </p:nvPr>
        </p:nvSpPr>
        <p:spPr/>
        <p:txBody>
          <a:bodyPr/>
          <a:lstStyle/>
          <a:p>
            <a:fld id="{8B87F97C-F1BE-0944-AC20-8B895AF93BA4}"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sz="half" idx="1"/>
          </p:nvPr>
        </p:nvSpPr>
        <p:spPr>
          <a:xfrm>
            <a:off x="546148" y="1807093"/>
            <a:ext cx="5373245" cy="4810822"/>
          </a:xfrm>
        </p:spPr>
        <p:txBody>
          <a:bodyPr>
            <a:normAutofit/>
          </a:bodyPr>
          <a:lstStyle>
            <a:lvl1pPr>
              <a:defRPr sz="2800"/>
            </a:lvl1pPr>
            <a:lvl2pPr>
              <a:defRPr sz="2400"/>
            </a:lvl2pPr>
            <a:lvl3pPr>
              <a:defRPr sz="20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45016" y="1807093"/>
            <a:ext cx="5373245" cy="4810822"/>
          </a:xfrm>
        </p:spPr>
        <p:txBody>
          <a:bodyPr>
            <a:normAutofit/>
          </a:bodyPr>
          <a:lstStyle>
            <a:lvl1pPr>
              <a:defRPr sz="2800"/>
            </a:lvl1pPr>
            <a:lvl2pPr>
              <a:defRPr sz="2400"/>
            </a:lvl2pPr>
            <a:lvl3pPr>
              <a:defRPr sz="20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a:xfrm>
            <a:off x="8773459" y="188264"/>
            <a:ext cx="2844800" cy="365125"/>
          </a:xfrm>
        </p:spPr>
        <p:txBody>
          <a:bodyPr/>
          <a:lstStyle/>
          <a:p>
            <a:endParaRPr lang="en-GB" dirty="0"/>
          </a:p>
        </p:txBody>
      </p:sp>
      <p:sp>
        <p:nvSpPr>
          <p:cNvPr id="6" name="Footer Placeholder 5"/>
          <p:cNvSpPr>
            <a:spLocks noGrp="1"/>
          </p:cNvSpPr>
          <p:nvPr>
            <p:ph type="ftr" sz="quarter" idx="11"/>
          </p:nvPr>
        </p:nvSpPr>
        <p:spPr/>
        <p:txBody>
          <a:bodyPr/>
          <a:lstStyle/>
          <a:p>
            <a:r>
              <a:rPr lang="en-GB" dirty="0"/>
              <a:t>F28DM Database Management Systems</a:t>
            </a:r>
          </a:p>
        </p:txBody>
      </p:sp>
      <p:sp>
        <p:nvSpPr>
          <p:cNvPr id="7" name="Slide Number Placeholder 6"/>
          <p:cNvSpPr>
            <a:spLocks noGrp="1"/>
          </p:cNvSpPr>
          <p:nvPr>
            <p:ph type="sldNum" sz="quarter" idx="12"/>
          </p:nvPr>
        </p:nvSpPr>
        <p:spPr/>
        <p:txBody>
          <a:bodyPr/>
          <a:lstStyle/>
          <a:p>
            <a:fld id="{8B87F97C-F1BE-0944-AC20-8B895AF93BA4}"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554116" y="1789798"/>
            <a:ext cx="5369261" cy="877887"/>
          </a:xfrm>
        </p:spPr>
        <p:txBody>
          <a:bodyPr anchor="b">
            <a:no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32196" y="2702499"/>
            <a:ext cx="5491181" cy="3947976"/>
          </a:xfrm>
        </p:spPr>
        <p:txBody>
          <a:bodyPr>
            <a:normAutofit/>
          </a:bodyPr>
          <a:lstStyle>
            <a:lvl1pPr>
              <a:defRPr sz="2800"/>
            </a:lvl1pPr>
            <a:lvl2pPr>
              <a:defRPr sz="2400"/>
            </a:lvl2pPr>
            <a:lvl3pPr>
              <a:defRPr sz="20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335832" y="1789798"/>
            <a:ext cx="5369261" cy="877887"/>
          </a:xfrm>
        </p:spPr>
        <p:txBody>
          <a:bodyPr anchor="b">
            <a:no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3912" y="2702499"/>
            <a:ext cx="5491181" cy="3947976"/>
          </a:xfrm>
        </p:spPr>
        <p:txBody>
          <a:bodyPr>
            <a:normAutofit/>
          </a:bodyPr>
          <a:lstStyle>
            <a:lvl1pPr>
              <a:defRPr sz="2800"/>
            </a:lvl1pPr>
            <a:lvl2pPr>
              <a:defRPr sz="2400"/>
            </a:lvl2pPr>
            <a:lvl3pPr>
              <a:defRPr sz="20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a:xfrm>
            <a:off x="8773459" y="188264"/>
            <a:ext cx="2844800" cy="365125"/>
          </a:xfrm>
        </p:spPr>
        <p:txBody>
          <a:bodyPr/>
          <a:lstStyle/>
          <a:p>
            <a:endParaRPr lang="en-GB" dirty="0"/>
          </a:p>
        </p:txBody>
      </p:sp>
      <p:sp>
        <p:nvSpPr>
          <p:cNvPr id="8" name="Footer Placeholder 7"/>
          <p:cNvSpPr>
            <a:spLocks noGrp="1"/>
          </p:cNvSpPr>
          <p:nvPr>
            <p:ph type="ftr" sz="quarter" idx="11"/>
          </p:nvPr>
        </p:nvSpPr>
        <p:spPr>
          <a:xfrm>
            <a:off x="1494117" y="188264"/>
            <a:ext cx="3860800" cy="365125"/>
          </a:xfrm>
        </p:spPr>
        <p:txBody>
          <a:bodyPr/>
          <a:lstStyle/>
          <a:p>
            <a:r>
              <a:rPr lang="en-GB" dirty="0"/>
              <a:t>F28DM Database Management Systems</a:t>
            </a:r>
          </a:p>
        </p:txBody>
      </p:sp>
      <p:sp>
        <p:nvSpPr>
          <p:cNvPr id="9" name="Slide Number Placeholder 8"/>
          <p:cNvSpPr>
            <a:spLocks noGrp="1"/>
          </p:cNvSpPr>
          <p:nvPr>
            <p:ph type="sldNum" sz="quarter" idx="12"/>
          </p:nvPr>
        </p:nvSpPr>
        <p:spPr/>
        <p:txBody>
          <a:bodyPr/>
          <a:lstStyle/>
          <a:p>
            <a:fld id="{8B87F97C-F1BE-0944-AC20-8B895AF93BA4}"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a:t>F28DM Database Management Systems</a:t>
            </a:r>
          </a:p>
        </p:txBody>
      </p:sp>
      <p:sp>
        <p:nvSpPr>
          <p:cNvPr id="5" name="Slide Number Placeholder 4"/>
          <p:cNvSpPr>
            <a:spLocks noGrp="1"/>
          </p:cNvSpPr>
          <p:nvPr>
            <p:ph type="sldNum" sz="quarter" idx="12"/>
          </p:nvPr>
        </p:nvSpPr>
        <p:spPr/>
        <p:txBody>
          <a:bodyPr/>
          <a:lstStyle/>
          <a:p>
            <a:fld id="{8B87F97C-F1BE-0944-AC20-8B895AF93BA4}"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87F97C-F1BE-0944-AC20-8B895AF93BA4}"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118872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6863379" y="2590805"/>
            <a:ext cx="475488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201269" y="2039111"/>
            <a:ext cx="475488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8773459" y="188264"/>
            <a:ext cx="2844800" cy="365125"/>
          </a:xfrm>
        </p:spPr>
        <p:txBody>
          <a:bodyPr/>
          <a:lstStyle/>
          <a:p>
            <a:endParaRPr lang="en-GB" dirty="0"/>
          </a:p>
        </p:txBody>
      </p:sp>
      <p:sp>
        <p:nvSpPr>
          <p:cNvPr id="6" name="Footer Placeholder 5"/>
          <p:cNvSpPr>
            <a:spLocks noGrp="1"/>
          </p:cNvSpPr>
          <p:nvPr>
            <p:ph type="ftr" sz="quarter" idx="11"/>
          </p:nvPr>
        </p:nvSpPr>
        <p:spPr/>
        <p:txBody>
          <a:bodyPr/>
          <a:lstStyle/>
          <a:p>
            <a:r>
              <a:rPr lang="en-GB" dirty="0"/>
              <a:t>F28DM Database Management Systems</a:t>
            </a:r>
          </a:p>
        </p:txBody>
      </p:sp>
      <p:sp>
        <p:nvSpPr>
          <p:cNvPr id="7" name="Slide Number Placeholder 6"/>
          <p:cNvSpPr>
            <a:spLocks noGrp="1"/>
          </p:cNvSpPr>
          <p:nvPr>
            <p:ph type="sldNum" sz="quarter" idx="12"/>
          </p:nvPr>
        </p:nvSpPr>
        <p:spPr/>
        <p:txBody>
          <a:bodyPr/>
          <a:lstStyle/>
          <a:p>
            <a:fld id="{8B87F97C-F1BE-0944-AC20-8B895AF93BA4}"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 y="618504"/>
            <a:ext cx="11885084" cy="1156028"/>
          </a:xfrm>
          <a:prstGeom prst="rect">
            <a:avLst/>
          </a:prstGeom>
          <a:solidFill>
            <a:schemeClr val="tx2"/>
          </a:solidFill>
        </p:spPr>
        <p:txBody>
          <a:bodyPr vert="horz" lIns="1188720" tIns="45720" rIns="274320" bIns="45720" rtlCol="0" anchor="ctr">
            <a:noAutofit/>
          </a:bodyPr>
          <a:lstStyle/>
          <a:p>
            <a:r>
              <a:rPr lang="en-US" dirty="0"/>
              <a:t>Click to edit Master title style</a:t>
            </a:r>
            <a:endParaRPr dirty="0"/>
          </a:p>
        </p:txBody>
      </p:sp>
      <p:sp>
        <p:nvSpPr>
          <p:cNvPr id="3" name="Text Placeholder 2"/>
          <p:cNvSpPr>
            <a:spLocks noGrp="1"/>
          </p:cNvSpPr>
          <p:nvPr>
            <p:ph type="body" idx="1"/>
          </p:nvPr>
        </p:nvSpPr>
        <p:spPr>
          <a:xfrm>
            <a:off x="499298" y="1823378"/>
            <a:ext cx="11133905" cy="47457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8773459" y="188264"/>
            <a:ext cx="28448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endParaRPr lang="en-GB" dirty="0"/>
          </a:p>
        </p:txBody>
      </p:sp>
      <p:sp>
        <p:nvSpPr>
          <p:cNvPr id="5" name="Footer Placeholder 4"/>
          <p:cNvSpPr>
            <a:spLocks noGrp="1"/>
          </p:cNvSpPr>
          <p:nvPr>
            <p:ph type="ftr" sz="quarter" idx="3"/>
          </p:nvPr>
        </p:nvSpPr>
        <p:spPr>
          <a:xfrm>
            <a:off x="1494117" y="188264"/>
            <a:ext cx="38608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r>
              <a:rPr lang="en-GB" dirty="0"/>
              <a:t>F28DM Database Management Systems</a:t>
            </a:r>
          </a:p>
        </p:txBody>
      </p:sp>
      <p:sp>
        <p:nvSpPr>
          <p:cNvPr id="6" name="Slide Number Placeholder 5"/>
          <p:cNvSpPr>
            <a:spLocks noGrp="1"/>
          </p:cNvSpPr>
          <p:nvPr>
            <p:ph type="sldNum" sz="quarter" idx="4"/>
          </p:nvPr>
        </p:nvSpPr>
        <p:spPr>
          <a:xfrm>
            <a:off x="11719859" y="6569080"/>
            <a:ext cx="6096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8B87F97C-F1BE-0944-AC20-8B895AF93BA4}" type="slidenum">
              <a:rPr lang="en-GB" smtClean="0"/>
              <a:t>‹#›</a:t>
            </a:fld>
            <a:endParaRPr lang="en-GB"/>
          </a:p>
        </p:txBody>
      </p:sp>
      <p:sp>
        <p:nvSpPr>
          <p:cNvPr id="7" name="Rectangle 6"/>
          <p:cNvSpPr/>
          <p:nvPr/>
        </p:nvSpPr>
        <p:spPr>
          <a:xfrm>
            <a:off x="1219203" y="0"/>
            <a:ext cx="10665884"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8" name="Rectangle 7"/>
          <p:cNvSpPr/>
          <p:nvPr/>
        </p:nvSpPr>
        <p:spPr>
          <a:xfrm>
            <a:off x="1219203" y="6675120"/>
            <a:ext cx="10665884"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Tree>
    <p:extLst>
      <p:ext uri="{BB962C8B-B14F-4D97-AF65-F5344CB8AC3E}">
        <p14:creationId xmlns:p14="http://schemas.microsoft.com/office/powerpoint/2010/main" val="1255967067"/>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Lst>
  <p:hf hdr="0"/>
  <p:txStyles>
    <p:titleStyle>
      <a:lvl1pPr marL="0" indent="0" algn="l" defTabSz="914400" rtl="0" eaLnBrk="1" latinLnBrk="0" hangingPunct="1">
        <a:spcBef>
          <a:spcPct val="0"/>
        </a:spcBef>
        <a:buNone/>
        <a:defRPr sz="40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3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2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24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24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phil.barite@hw.ac.u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tiff"/></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www.w3schools.com/" TargetMode="External"/><Relationship Id="rId7" Type="http://schemas.openxmlformats.org/officeDocument/2006/relationships/image" Target="../media/image22.png"/><Relationship Id="rId2" Type="http://schemas.openxmlformats.org/officeDocument/2006/relationships/hyperlink" Target="https://mariadb.com/kb/en/documentation/" TargetMode="External"/><Relationship Id="rId1" Type="http://schemas.openxmlformats.org/officeDocument/2006/relationships/slideLayout" Target="../slideLayouts/slideLayout2.xml"/><Relationship Id="rId6" Type="http://schemas.openxmlformats.org/officeDocument/2006/relationships/hyperlink" Target="http://www.w3schools.com/xsl/" TargetMode="External"/><Relationship Id="rId5" Type="http://schemas.openxmlformats.org/officeDocument/2006/relationships/hyperlink" Target="http://www.w3schools.com/xml/" TargetMode="External"/><Relationship Id="rId4" Type="http://schemas.openxmlformats.org/officeDocument/2006/relationships/hyperlink" Target="http://www.w3schools.com/sq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1.emf"/><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F28DM Database Management Systems</a:t>
            </a:r>
            <a:br>
              <a:rPr lang="en-US" dirty="0"/>
            </a:br>
            <a:r>
              <a:rPr lang="en-US" dirty="0"/>
              <a:t>Overview</a:t>
            </a:r>
          </a:p>
        </p:txBody>
      </p:sp>
      <p:sp>
        <p:nvSpPr>
          <p:cNvPr id="3" name="Subtitle 2"/>
          <p:cNvSpPr>
            <a:spLocks noGrp="1"/>
          </p:cNvSpPr>
          <p:nvPr>
            <p:ph type="subTitle" idx="1"/>
          </p:nvPr>
        </p:nvSpPr>
        <p:spPr/>
        <p:txBody>
          <a:bodyPr>
            <a:normAutofit/>
          </a:bodyPr>
          <a:lstStyle/>
          <a:p>
            <a:r>
              <a:rPr lang="en-US" sz="3500" b="1" dirty="0"/>
              <a:t>Phil </a:t>
            </a:r>
            <a:r>
              <a:rPr lang="en-US" sz="3500" b="1" dirty="0" err="1"/>
              <a:t>Bartie</a:t>
            </a:r>
            <a:endParaRPr lang="en-US" sz="3500" b="1" dirty="0"/>
          </a:p>
          <a:p>
            <a:br>
              <a:rPr lang="en-US" sz="2800" dirty="0"/>
            </a:br>
            <a:r>
              <a:rPr lang="en-US" sz="2400" dirty="0"/>
              <a:t>Email: </a:t>
            </a:r>
            <a:r>
              <a:rPr lang="en-US" sz="2400" dirty="0">
                <a:hlinkClick r:id="rId3"/>
              </a:rPr>
              <a:t>phil.bartie@hw.ac.uk</a:t>
            </a:r>
            <a:br>
              <a:rPr lang="en-US" sz="2400" dirty="0"/>
            </a:br>
            <a:r>
              <a:rPr lang="en-US" sz="2400" dirty="0"/>
              <a:t>Office: EM G.29</a:t>
            </a:r>
          </a:p>
        </p:txBody>
      </p:sp>
    </p:spTree>
    <p:extLst>
      <p:ext uri="{BB962C8B-B14F-4D97-AF65-F5344CB8AC3E}">
        <p14:creationId xmlns:p14="http://schemas.microsoft.com/office/powerpoint/2010/main" val="1239069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Rectangle 2"/>
          <p:cNvSpPr>
            <a:spLocks noGrp="1" noChangeArrowheads="1"/>
          </p:cNvSpPr>
          <p:nvPr>
            <p:ph type="title"/>
          </p:nvPr>
        </p:nvSpPr>
        <p:spPr/>
        <p:txBody>
          <a:bodyPr/>
          <a:lstStyle/>
          <a:p>
            <a:pPr eaLnBrk="1" hangingPunct="1"/>
            <a:r>
              <a:rPr lang="en-GB" altLang="en-US" dirty="0">
                <a:ea typeface="ＭＳ Ｐゴシック" charset="-128"/>
              </a:rPr>
              <a:t>Syllabus: Concurrency</a:t>
            </a:r>
          </a:p>
        </p:txBody>
      </p:sp>
      <p:sp>
        <p:nvSpPr>
          <p:cNvPr id="68613" name="Rectangle 3"/>
          <p:cNvSpPr>
            <a:spLocks noGrp="1" noChangeArrowheads="1"/>
          </p:cNvSpPr>
          <p:nvPr>
            <p:ph sz="half" idx="1"/>
          </p:nvPr>
        </p:nvSpPr>
        <p:spPr/>
        <p:txBody>
          <a:bodyPr anchor="ctr">
            <a:normAutofit/>
          </a:bodyPr>
          <a:lstStyle/>
          <a:p>
            <a:pPr>
              <a:spcBef>
                <a:spcPts val="800"/>
              </a:spcBef>
              <a:defRPr/>
            </a:pPr>
            <a:r>
              <a:rPr lang="en-US" sz="2800" dirty="0"/>
              <a:t>Transactions</a:t>
            </a:r>
          </a:p>
          <a:p>
            <a:pPr>
              <a:spcBef>
                <a:spcPts val="800"/>
              </a:spcBef>
              <a:defRPr/>
            </a:pPr>
            <a:r>
              <a:rPr lang="en-US" sz="2800" dirty="0"/>
              <a:t>Schedules</a:t>
            </a:r>
          </a:p>
          <a:p>
            <a:pPr>
              <a:spcBef>
                <a:spcPts val="800"/>
              </a:spcBef>
              <a:defRPr/>
            </a:pPr>
            <a:r>
              <a:rPr lang="en-US" sz="2800" dirty="0" err="1"/>
              <a:t>Serialisability</a:t>
            </a:r>
            <a:endParaRPr lang="en-US" sz="2800" dirty="0"/>
          </a:p>
          <a:p>
            <a:pPr>
              <a:spcBef>
                <a:spcPts val="800"/>
              </a:spcBef>
              <a:defRPr/>
            </a:pPr>
            <a:r>
              <a:rPr lang="en-US" sz="2800" dirty="0"/>
              <a:t>Concurrency control protocols</a:t>
            </a:r>
          </a:p>
          <a:p>
            <a:pPr lvl="1">
              <a:spcBef>
                <a:spcPts val="800"/>
              </a:spcBef>
              <a:defRPr/>
            </a:pPr>
            <a:r>
              <a:rPr lang="en-US" sz="2400" dirty="0"/>
              <a:t>Locking</a:t>
            </a:r>
          </a:p>
          <a:p>
            <a:pPr lvl="1">
              <a:spcBef>
                <a:spcPts val="800"/>
              </a:spcBef>
              <a:defRPr/>
            </a:pPr>
            <a:r>
              <a:rPr lang="en-US" sz="2400" dirty="0"/>
              <a:t>Two-phase-locking</a:t>
            </a:r>
          </a:p>
          <a:p>
            <a:pPr lvl="1">
              <a:spcBef>
                <a:spcPts val="800"/>
              </a:spcBef>
              <a:defRPr/>
            </a:pPr>
            <a:r>
              <a:rPr lang="en-US" sz="2400" dirty="0"/>
              <a:t>Time stamp based concurrency control</a:t>
            </a:r>
            <a:endParaRPr lang="en-GB" altLang="en-US" sz="2000" dirty="0">
              <a:ea typeface="Arial" pitchFamily="34" charset="0"/>
            </a:endParaRPr>
          </a:p>
        </p:txBody>
      </p:sp>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r>
              <a:rPr lang="en-GB" dirty="0"/>
              <a:t>F28DM Database Management Systems</a:t>
            </a:r>
          </a:p>
        </p:txBody>
      </p:sp>
      <p:sp>
        <p:nvSpPr>
          <p:cNvPr id="4" name="Slide Number Placeholder 3"/>
          <p:cNvSpPr>
            <a:spLocks noGrp="1"/>
          </p:cNvSpPr>
          <p:nvPr>
            <p:ph type="sldNum" sz="quarter" idx="12"/>
          </p:nvPr>
        </p:nvSpPr>
        <p:spPr/>
        <p:txBody>
          <a:bodyPr/>
          <a:lstStyle/>
          <a:p>
            <a:fld id="{8B87F97C-F1BE-0944-AC20-8B895AF93BA4}" type="slidenum">
              <a:rPr lang="en-GB" smtClean="0"/>
              <a:t>10</a:t>
            </a:fld>
            <a:endParaRPr lang="en-GB"/>
          </a:p>
        </p:txBody>
      </p:sp>
      <p:pic>
        <p:nvPicPr>
          <p:cNvPr id="6" name="Picture 5"/>
          <p:cNvPicPr>
            <a:picLocks noChangeAspect="1"/>
          </p:cNvPicPr>
          <p:nvPr/>
        </p:nvPicPr>
        <p:blipFill>
          <a:blip r:embed="rId3"/>
          <a:stretch>
            <a:fillRect/>
          </a:stretch>
        </p:blipFill>
        <p:spPr>
          <a:xfrm>
            <a:off x="4890545" y="2057362"/>
            <a:ext cx="6994542" cy="4009610"/>
          </a:xfrm>
          <a:prstGeom prst="rect">
            <a:avLst/>
          </a:prstGeom>
        </p:spPr>
      </p:pic>
      <p:sp>
        <p:nvSpPr>
          <p:cNvPr id="5" name="Content Placeholder 4"/>
          <p:cNvSpPr>
            <a:spLocks noGrp="1"/>
          </p:cNvSpPr>
          <p:nvPr>
            <p:ph sz="half" idx="2"/>
          </p:nvPr>
        </p:nvSpPr>
        <p:spPr>
          <a:xfrm>
            <a:off x="5636559" y="5410449"/>
            <a:ext cx="5981700" cy="482316"/>
          </a:xfrm>
        </p:spPr>
        <p:txBody>
          <a:bodyPr>
            <a:normAutofit/>
          </a:bodyPr>
          <a:lstStyle/>
          <a:p>
            <a:pPr marL="0" indent="0">
              <a:buNone/>
            </a:pPr>
            <a:r>
              <a:rPr lang="en-GB" sz="1100" dirty="0"/>
              <a:t>https://</a:t>
            </a:r>
            <a:r>
              <a:rPr lang="en-GB" sz="1100" dirty="0" err="1"/>
              <a:t>www.linkedin.com</a:t>
            </a:r>
            <a:r>
              <a:rPr lang="en-GB" sz="1100" dirty="0"/>
              <a:t>/pulse/what-acid-properties-database-</a:t>
            </a:r>
            <a:r>
              <a:rPr lang="en-GB" sz="1100" dirty="0" err="1"/>
              <a:t>aseem</a:t>
            </a:r>
            <a:r>
              <a:rPr lang="en-GB" sz="1100" dirty="0"/>
              <a:t>-</a:t>
            </a:r>
            <a:r>
              <a:rPr lang="en-GB" sz="1100" dirty="0" err="1"/>
              <a:t>jain</a:t>
            </a:r>
            <a:r>
              <a:rPr lang="en-GB" sz="1100" dirty="0"/>
              <a:t>/</a:t>
            </a:r>
          </a:p>
        </p:txBody>
      </p:sp>
    </p:spTree>
    <p:extLst>
      <p:ext uri="{BB962C8B-B14F-4D97-AF65-F5344CB8AC3E}">
        <p14:creationId xmlns:p14="http://schemas.microsoft.com/office/powerpoint/2010/main" val="637146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Rectangle 2"/>
          <p:cNvSpPr>
            <a:spLocks noGrp="1" noChangeArrowheads="1"/>
          </p:cNvSpPr>
          <p:nvPr>
            <p:ph type="title"/>
          </p:nvPr>
        </p:nvSpPr>
        <p:spPr/>
        <p:txBody>
          <a:bodyPr/>
          <a:lstStyle/>
          <a:p>
            <a:pPr eaLnBrk="1" hangingPunct="1"/>
            <a:r>
              <a:rPr lang="en-GB" altLang="en-US" dirty="0">
                <a:ea typeface="ＭＳ Ｐゴシック" charset="-128"/>
              </a:rPr>
              <a:t>Syllabus: Emerging Database Trends</a:t>
            </a:r>
          </a:p>
        </p:txBody>
      </p:sp>
      <p:sp>
        <p:nvSpPr>
          <p:cNvPr id="68613" name="Rectangle 3"/>
          <p:cNvSpPr>
            <a:spLocks noGrp="1" noChangeArrowheads="1"/>
          </p:cNvSpPr>
          <p:nvPr>
            <p:ph sz="half" idx="1"/>
          </p:nvPr>
        </p:nvSpPr>
        <p:spPr/>
        <p:txBody>
          <a:bodyPr>
            <a:normAutofit/>
          </a:bodyPr>
          <a:lstStyle/>
          <a:p>
            <a:pPr>
              <a:spcBef>
                <a:spcPts val="800"/>
              </a:spcBef>
              <a:defRPr/>
            </a:pPr>
            <a:r>
              <a:rPr lang="en-US" sz="2800" dirty="0"/>
              <a:t>Data warehousing</a:t>
            </a:r>
          </a:p>
          <a:p>
            <a:pPr>
              <a:spcBef>
                <a:spcPts val="800"/>
              </a:spcBef>
              <a:defRPr/>
            </a:pPr>
            <a:r>
              <a:rPr lang="en-US" sz="2800" dirty="0"/>
              <a:t>Distributed databases</a:t>
            </a:r>
          </a:p>
          <a:p>
            <a:pPr>
              <a:spcBef>
                <a:spcPts val="800"/>
              </a:spcBef>
              <a:defRPr/>
            </a:pPr>
            <a:r>
              <a:rPr lang="en-US" sz="2800" dirty="0"/>
              <a:t>Alternative database models </a:t>
            </a:r>
          </a:p>
          <a:p>
            <a:pPr lvl="1">
              <a:spcBef>
                <a:spcPts val="800"/>
              </a:spcBef>
              <a:defRPr/>
            </a:pPr>
            <a:r>
              <a:rPr lang="en-US" sz="2400" dirty="0"/>
              <a:t>XML / JSON</a:t>
            </a:r>
          </a:p>
          <a:p>
            <a:pPr lvl="1">
              <a:spcBef>
                <a:spcPts val="800"/>
              </a:spcBef>
              <a:defRPr/>
            </a:pPr>
            <a:r>
              <a:rPr lang="en-US" sz="2400" dirty="0"/>
              <a:t>NoSQL – Document</a:t>
            </a:r>
          </a:p>
          <a:p>
            <a:pPr lvl="1">
              <a:spcBef>
                <a:spcPts val="800"/>
              </a:spcBef>
              <a:defRPr/>
            </a:pPr>
            <a:r>
              <a:rPr lang="en-US" sz="2400" dirty="0"/>
              <a:t>Object</a:t>
            </a:r>
          </a:p>
          <a:p>
            <a:pPr lvl="1">
              <a:spcBef>
                <a:spcPts val="800"/>
              </a:spcBef>
              <a:defRPr/>
            </a:pPr>
            <a:r>
              <a:rPr lang="en-US" sz="2400" dirty="0"/>
              <a:t>Graph stores</a:t>
            </a:r>
            <a:endParaRPr lang="en-GB" altLang="en-US" sz="2000" dirty="0">
              <a:ea typeface="Arial" pitchFamily="34" charset="0"/>
            </a:endParaRPr>
          </a:p>
        </p:txBody>
      </p:sp>
      <p:pic>
        <p:nvPicPr>
          <p:cNvPr id="6" name="Content Placeholder 5"/>
          <p:cNvPicPr>
            <a:picLocks noGrp="1" noChangeAspect="1"/>
          </p:cNvPicPr>
          <p:nvPr>
            <p:ph sz="half" idx="2"/>
          </p:nvPr>
        </p:nvPicPr>
        <p:blipFill>
          <a:blip r:embed="rId3"/>
          <a:stretch>
            <a:fillRect/>
          </a:stretch>
        </p:blipFill>
        <p:spPr>
          <a:xfrm>
            <a:off x="4767369" y="2148114"/>
            <a:ext cx="7286644" cy="4083837"/>
          </a:xfrm>
          <a:prstGeom prst="rect">
            <a:avLst/>
          </a:prstGeom>
        </p:spPr>
      </p:pic>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r>
              <a:rPr lang="en-GB" dirty="0"/>
              <a:t>F28DM Database Management Systems</a:t>
            </a:r>
          </a:p>
        </p:txBody>
      </p:sp>
      <p:sp>
        <p:nvSpPr>
          <p:cNvPr id="4" name="Slide Number Placeholder 3"/>
          <p:cNvSpPr>
            <a:spLocks noGrp="1"/>
          </p:cNvSpPr>
          <p:nvPr>
            <p:ph type="sldNum" sz="quarter" idx="12"/>
          </p:nvPr>
        </p:nvSpPr>
        <p:spPr/>
        <p:txBody>
          <a:bodyPr/>
          <a:lstStyle/>
          <a:p>
            <a:fld id="{8B87F97C-F1BE-0944-AC20-8B895AF93BA4}" type="slidenum">
              <a:rPr lang="en-GB" smtClean="0"/>
              <a:t>11</a:t>
            </a:fld>
            <a:endParaRPr lang="en-GB"/>
          </a:p>
        </p:txBody>
      </p:sp>
    </p:spTree>
    <p:extLst>
      <p:ext uri="{BB962C8B-B14F-4D97-AF65-F5344CB8AC3E}">
        <p14:creationId xmlns:p14="http://schemas.microsoft.com/office/powerpoint/2010/main" val="1858791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Learning Outcomes: Subject Mastery</a:t>
            </a:r>
          </a:p>
        </p:txBody>
      </p:sp>
      <p:sp>
        <p:nvSpPr>
          <p:cNvPr id="3" name="Content Placeholder 2"/>
          <p:cNvSpPr>
            <a:spLocks noGrp="1"/>
          </p:cNvSpPr>
          <p:nvPr>
            <p:ph idx="1"/>
          </p:nvPr>
        </p:nvSpPr>
        <p:spPr/>
        <p:txBody>
          <a:bodyPr>
            <a:normAutofit lnSpcReduction="10000"/>
          </a:bodyPr>
          <a:lstStyle/>
          <a:p>
            <a:r>
              <a:rPr lang="en-US" sz="2400" dirty="0"/>
              <a:t>Broad knowledge and understanding of the concepts and formalisms of database design</a:t>
            </a:r>
          </a:p>
          <a:p>
            <a:r>
              <a:rPr lang="en-US" sz="2400" dirty="0"/>
              <a:t>Detailed knowledge of the building blocks and meaning of relational database queries</a:t>
            </a:r>
          </a:p>
          <a:p>
            <a:r>
              <a:rPr lang="en-US" sz="2400" dirty="0"/>
              <a:t>Critical understanding of the principles of query evaluation and concurrency control underlying database applications </a:t>
            </a:r>
          </a:p>
          <a:p>
            <a:r>
              <a:rPr lang="en-US" sz="2400" dirty="0"/>
              <a:t>Practice in the collection of data requirements and the design of conceptual database schemas </a:t>
            </a:r>
          </a:p>
          <a:p>
            <a:r>
              <a:rPr lang="en-US" sz="2400" dirty="0"/>
              <a:t>Evaluation of emerging database trends and ability to understand their benefits </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F28DM Database Management Systems</a:t>
            </a:r>
          </a:p>
        </p:txBody>
      </p:sp>
      <p:sp>
        <p:nvSpPr>
          <p:cNvPr id="6" name="Slide Number Placeholder 5"/>
          <p:cNvSpPr>
            <a:spLocks noGrp="1"/>
          </p:cNvSpPr>
          <p:nvPr>
            <p:ph type="sldNum" sz="quarter" idx="12"/>
          </p:nvPr>
        </p:nvSpPr>
        <p:spPr/>
        <p:txBody>
          <a:bodyPr/>
          <a:lstStyle/>
          <a:p>
            <a:fld id="{8B87F97C-F1BE-0944-AC20-8B895AF93BA4}" type="slidenum">
              <a:rPr lang="en-GB" smtClean="0"/>
              <a:t>12</a:t>
            </a:fld>
            <a:endParaRPr lang="en-GB"/>
          </a:p>
        </p:txBody>
      </p:sp>
    </p:spTree>
    <p:extLst>
      <p:ext uri="{BB962C8B-B14F-4D97-AF65-F5344CB8AC3E}">
        <p14:creationId xmlns:p14="http://schemas.microsoft.com/office/powerpoint/2010/main" val="1470306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Learning Outcomes: Personal Abilities</a:t>
            </a:r>
          </a:p>
        </p:txBody>
      </p:sp>
      <p:sp>
        <p:nvSpPr>
          <p:cNvPr id="3" name="Content Placeholder 2"/>
          <p:cNvSpPr>
            <a:spLocks noGrp="1"/>
          </p:cNvSpPr>
          <p:nvPr>
            <p:ph idx="1"/>
          </p:nvPr>
        </p:nvSpPr>
        <p:spPr/>
        <p:txBody>
          <a:bodyPr>
            <a:normAutofit/>
          </a:bodyPr>
          <a:lstStyle/>
          <a:p>
            <a:r>
              <a:rPr lang="en-US" sz="2400" dirty="0"/>
              <a:t>Practice in working on a development project in a small group (PDP) </a:t>
            </a:r>
          </a:p>
          <a:p>
            <a:r>
              <a:rPr lang="en-US" sz="2400" dirty="0"/>
              <a:t>Practice in defining the subject and scope of a development project (PDP) </a:t>
            </a:r>
          </a:p>
          <a:p>
            <a:pPr fontAlgn="base"/>
            <a:r>
              <a:rPr lang="en-US" sz="2400" dirty="0"/>
              <a:t>Deconstructing a problem and synthesizing a solution (PDP)</a:t>
            </a:r>
          </a:p>
          <a:p>
            <a:pPr fontAlgn="base"/>
            <a:r>
              <a:rPr lang="en-US" sz="2400" dirty="0"/>
              <a:t>Time management (PDP)</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F28DM Database Management Systems</a:t>
            </a:r>
          </a:p>
        </p:txBody>
      </p:sp>
      <p:sp>
        <p:nvSpPr>
          <p:cNvPr id="6" name="Slide Number Placeholder 5"/>
          <p:cNvSpPr>
            <a:spLocks noGrp="1"/>
          </p:cNvSpPr>
          <p:nvPr>
            <p:ph type="sldNum" sz="quarter" idx="12"/>
          </p:nvPr>
        </p:nvSpPr>
        <p:spPr/>
        <p:txBody>
          <a:bodyPr/>
          <a:lstStyle/>
          <a:p>
            <a:fld id="{8B87F97C-F1BE-0944-AC20-8B895AF93BA4}" type="slidenum">
              <a:rPr lang="en-GB" smtClean="0"/>
              <a:t>13</a:t>
            </a:fld>
            <a:endParaRPr lang="en-GB"/>
          </a:p>
        </p:txBody>
      </p:sp>
    </p:spTree>
    <p:extLst>
      <p:ext uri="{BB962C8B-B14F-4D97-AF65-F5344CB8AC3E}">
        <p14:creationId xmlns:p14="http://schemas.microsoft.com/office/powerpoint/2010/main" val="1724062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1" name="Rectangle 2"/>
          <p:cNvSpPr>
            <a:spLocks noGrp="1" noChangeArrowheads="1"/>
          </p:cNvSpPr>
          <p:nvPr>
            <p:ph type="title"/>
          </p:nvPr>
        </p:nvSpPr>
        <p:spPr/>
        <p:txBody>
          <a:bodyPr/>
          <a:lstStyle/>
          <a:p>
            <a:r>
              <a:rPr lang="en-GB" altLang="en-US" dirty="0"/>
              <a:t>Timetable (Edinburgh)</a:t>
            </a:r>
          </a:p>
        </p:txBody>
      </p:sp>
      <p:sp>
        <p:nvSpPr>
          <p:cNvPr id="7174" name="Rectangle 3"/>
          <p:cNvSpPr>
            <a:spLocks noGrp="1" noChangeArrowheads="1"/>
          </p:cNvSpPr>
          <p:nvPr>
            <p:ph sz="half" idx="1"/>
          </p:nvPr>
        </p:nvSpPr>
        <p:spPr>
          <a:xfrm>
            <a:off x="50143" y="2109459"/>
            <a:ext cx="6748748" cy="3777383"/>
          </a:xfrm>
        </p:spPr>
        <p:txBody>
          <a:bodyPr>
            <a:normAutofit fontScale="92500" lnSpcReduction="20000"/>
          </a:bodyPr>
          <a:lstStyle/>
          <a:p>
            <a:r>
              <a:rPr lang="en-GB" altLang="en-US" sz="2800" dirty="0"/>
              <a:t>Timetable on Vision -&gt; Course Information</a:t>
            </a:r>
          </a:p>
          <a:p>
            <a:r>
              <a:rPr lang="en-GB" altLang="en-US" sz="2800" dirty="0"/>
              <a:t>2 x 1 hour session </a:t>
            </a:r>
            <a:r>
              <a:rPr lang="en-GB" altLang="en-US" dirty="0"/>
              <a:t>online</a:t>
            </a:r>
            <a:r>
              <a:rPr lang="en-GB" altLang="en-US" sz="2800" dirty="0"/>
              <a:t> per week </a:t>
            </a:r>
            <a:br>
              <a:rPr lang="en-GB" altLang="en-US" sz="2800" dirty="0"/>
            </a:br>
            <a:r>
              <a:rPr lang="en-GB" altLang="en-US" sz="2800" dirty="0"/>
              <a:t> (Tue/Thu)</a:t>
            </a:r>
          </a:p>
          <a:p>
            <a:r>
              <a:rPr lang="en-GB" altLang="en-US" sz="2800" dirty="0"/>
              <a:t>Mix of lecture, lab, tutorials, discussions</a:t>
            </a:r>
          </a:p>
          <a:p>
            <a:r>
              <a:rPr lang="en-GB" altLang="en-US" sz="2400" dirty="0"/>
              <a:t>See timetable on Vision</a:t>
            </a:r>
          </a:p>
          <a:p>
            <a:r>
              <a:rPr lang="en-GB" altLang="en-US" sz="2800" dirty="0"/>
              <a:t>Need writing materials for the labs / tutorials, there will be exercises.</a:t>
            </a:r>
          </a:p>
        </p:txBody>
      </p:sp>
      <p:sp>
        <p:nvSpPr>
          <p:cNvPr id="2" name="Date Placeholder 1"/>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r>
              <a:rPr lang="en-GB" dirty="0"/>
              <a:t>F28DM Database Management Systems</a:t>
            </a:r>
          </a:p>
        </p:txBody>
      </p:sp>
      <p:sp>
        <p:nvSpPr>
          <p:cNvPr id="5" name="Slide Number Placeholder 4"/>
          <p:cNvSpPr>
            <a:spLocks noGrp="1"/>
          </p:cNvSpPr>
          <p:nvPr>
            <p:ph type="sldNum" sz="quarter" idx="12"/>
          </p:nvPr>
        </p:nvSpPr>
        <p:spPr/>
        <p:txBody>
          <a:bodyPr/>
          <a:lstStyle/>
          <a:p>
            <a:fld id="{8B87F97C-F1BE-0944-AC20-8B895AF93BA4}" type="slidenum">
              <a:rPr lang="en-GB" smtClean="0"/>
              <a:pPr/>
              <a:t>14</a:t>
            </a:fld>
            <a:endParaRPr lang="en-GB"/>
          </a:p>
        </p:txBody>
      </p:sp>
      <p:sp>
        <p:nvSpPr>
          <p:cNvPr id="6" name="Rectangle 1">
            <a:extLst>
              <a:ext uri="{FF2B5EF4-FFF2-40B4-BE49-F238E27FC236}">
                <a16:creationId xmlns:a16="http://schemas.microsoft.com/office/drawing/2014/main" id="{A96645C9-A494-F74B-AA6E-76E3D8179B2E}"/>
              </a:ext>
            </a:extLst>
          </p:cNvPr>
          <p:cNvSpPr>
            <a:spLocks noChangeArrowheads="1"/>
          </p:cNvSpPr>
          <p:nvPr/>
        </p:nvSpPr>
        <p:spPr bwMode="auto">
          <a:xfrm>
            <a:off x="-2736435" y="1924793"/>
            <a:ext cx="243491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Open San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descr="Table&#10;&#10;Description automatically generated">
            <a:extLst>
              <a:ext uri="{FF2B5EF4-FFF2-40B4-BE49-F238E27FC236}">
                <a16:creationId xmlns:a16="http://schemas.microsoft.com/office/drawing/2014/main" id="{BF661333-1E64-274C-8F84-E5A88C48E46C}"/>
              </a:ext>
            </a:extLst>
          </p:cNvPr>
          <p:cNvPicPr>
            <a:picLocks noChangeAspect="1"/>
          </p:cNvPicPr>
          <p:nvPr/>
        </p:nvPicPr>
        <p:blipFill>
          <a:blip r:embed="rId3"/>
          <a:stretch>
            <a:fillRect/>
          </a:stretch>
        </p:blipFill>
        <p:spPr>
          <a:xfrm>
            <a:off x="6798891" y="2109459"/>
            <a:ext cx="5054600" cy="4368800"/>
          </a:xfrm>
          <a:prstGeom prst="rect">
            <a:avLst/>
          </a:prstGeom>
        </p:spPr>
      </p:pic>
    </p:spTree>
    <p:extLst>
      <p:ext uri="{BB962C8B-B14F-4D97-AF65-F5344CB8AC3E}">
        <p14:creationId xmlns:p14="http://schemas.microsoft.com/office/powerpoint/2010/main" val="1715912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GB" altLang="en-US" dirty="0">
                <a:ea typeface="ＭＳ Ｐゴシック" charset="-128"/>
              </a:rPr>
              <a:t>Assessment </a:t>
            </a:r>
          </a:p>
        </p:txBody>
      </p:sp>
      <p:sp>
        <p:nvSpPr>
          <p:cNvPr id="6" name="Text Placeholder 5"/>
          <p:cNvSpPr>
            <a:spLocks noGrp="1"/>
          </p:cNvSpPr>
          <p:nvPr>
            <p:ph type="body" idx="1"/>
          </p:nvPr>
        </p:nvSpPr>
        <p:spPr/>
        <p:txBody>
          <a:bodyPr/>
          <a:lstStyle/>
          <a:p>
            <a:r>
              <a:rPr lang="en-GB" dirty="0"/>
              <a:t>Exam</a:t>
            </a:r>
          </a:p>
        </p:txBody>
      </p:sp>
      <p:sp>
        <p:nvSpPr>
          <p:cNvPr id="70658" name="Rectangle 3"/>
          <p:cNvSpPr>
            <a:spLocks noGrp="1" noChangeArrowheads="1"/>
          </p:cNvSpPr>
          <p:nvPr>
            <p:ph sz="half" idx="2"/>
          </p:nvPr>
        </p:nvSpPr>
        <p:spPr/>
        <p:txBody>
          <a:bodyPr>
            <a:normAutofit/>
          </a:bodyPr>
          <a:lstStyle/>
          <a:p>
            <a:pPr eaLnBrk="1" hangingPunct="1">
              <a:lnSpc>
                <a:spcPct val="90000"/>
              </a:lnSpc>
              <a:defRPr/>
            </a:pPr>
            <a:r>
              <a:rPr lang="en-GB" altLang="en-US" dirty="0">
                <a:ea typeface="ＭＳ Ｐゴシック" pitchFamily="34" charset="-128"/>
              </a:rPr>
              <a:t>70% examination (online?)</a:t>
            </a:r>
          </a:p>
          <a:p>
            <a:pPr lvl="1">
              <a:lnSpc>
                <a:spcPct val="90000"/>
              </a:lnSpc>
              <a:defRPr/>
            </a:pPr>
            <a:r>
              <a:rPr lang="en-GB" altLang="en-US" dirty="0">
                <a:ea typeface="ＭＳ Ｐゴシック" pitchFamily="34" charset="-128"/>
              </a:rPr>
              <a:t>Past papers link on Vision</a:t>
            </a:r>
          </a:p>
        </p:txBody>
      </p:sp>
      <p:sp>
        <p:nvSpPr>
          <p:cNvPr id="7" name="Text Placeholder 6"/>
          <p:cNvSpPr>
            <a:spLocks noGrp="1"/>
          </p:cNvSpPr>
          <p:nvPr>
            <p:ph type="body" sz="quarter" idx="3"/>
          </p:nvPr>
        </p:nvSpPr>
        <p:spPr/>
        <p:txBody>
          <a:bodyPr/>
          <a:lstStyle/>
          <a:p>
            <a:r>
              <a:rPr lang="en-GB" dirty="0"/>
              <a:t>Coursework</a:t>
            </a:r>
          </a:p>
        </p:txBody>
      </p:sp>
      <p:sp>
        <p:nvSpPr>
          <p:cNvPr id="5" name="Content Placeholder 4"/>
          <p:cNvSpPr>
            <a:spLocks noGrp="1"/>
          </p:cNvSpPr>
          <p:nvPr>
            <p:ph sz="quarter" idx="4"/>
          </p:nvPr>
        </p:nvSpPr>
        <p:spPr>
          <a:xfrm>
            <a:off x="5803800" y="2702499"/>
            <a:ext cx="5901293" cy="3947976"/>
          </a:xfrm>
        </p:spPr>
        <p:txBody>
          <a:bodyPr>
            <a:normAutofit/>
          </a:bodyPr>
          <a:lstStyle/>
          <a:p>
            <a:pPr>
              <a:defRPr/>
            </a:pPr>
            <a:r>
              <a:rPr lang="en-GB" altLang="en-US" sz="3200" dirty="0">
                <a:ea typeface="ＭＳ Ｐゴシック" pitchFamily="34" charset="-128"/>
              </a:rPr>
              <a:t>30% coursework</a:t>
            </a:r>
          </a:p>
          <a:p>
            <a:pPr lvl="1">
              <a:defRPr/>
            </a:pPr>
            <a:r>
              <a:rPr lang="en-GB" altLang="en-US" sz="2800" dirty="0">
                <a:ea typeface="Arial" pitchFamily="34" charset="0"/>
              </a:rPr>
              <a:t>RDBMS</a:t>
            </a:r>
          </a:p>
          <a:p>
            <a:pPr lvl="2">
              <a:defRPr/>
            </a:pPr>
            <a:r>
              <a:rPr lang="en-GB" altLang="en-US" sz="1800" dirty="0">
                <a:ea typeface="Arial" pitchFamily="34" charset="0"/>
              </a:rPr>
              <a:t>Design and implement RDBMS using MySQL [</a:t>
            </a:r>
            <a:r>
              <a:rPr lang="en-GB" altLang="en-US" sz="1800" b="1" dirty="0">
                <a:ea typeface="Arial" pitchFamily="34" charset="0"/>
              </a:rPr>
              <a:t>groups</a:t>
            </a:r>
            <a:r>
              <a:rPr lang="en-GB" altLang="en-US" sz="1800" dirty="0">
                <a:ea typeface="Arial" pitchFamily="34" charset="0"/>
              </a:rPr>
              <a:t>] </a:t>
            </a:r>
            <a:r>
              <a:rPr lang="en-GB" altLang="en-US" sz="1200" dirty="0">
                <a:solidFill>
                  <a:srgbClr val="00B050"/>
                </a:solidFill>
                <a:ea typeface="Arial" pitchFamily="34" charset="0"/>
              </a:rPr>
              <a:t>– deadline week 6</a:t>
            </a:r>
          </a:p>
          <a:p>
            <a:pPr lvl="1">
              <a:defRPr/>
            </a:pPr>
            <a:r>
              <a:rPr lang="en-GB" altLang="en-US" sz="2800" dirty="0">
                <a:ea typeface="Arial" pitchFamily="34" charset="0"/>
              </a:rPr>
              <a:t>XML </a:t>
            </a:r>
            <a:r>
              <a:rPr lang="en-GB" altLang="en-US" sz="1200" dirty="0">
                <a:solidFill>
                  <a:srgbClr val="00B050"/>
                </a:solidFill>
                <a:ea typeface="Arial" pitchFamily="34" charset="0"/>
              </a:rPr>
              <a:t>– deadline week 12</a:t>
            </a:r>
          </a:p>
          <a:p>
            <a:pPr lvl="1">
              <a:defRPr/>
            </a:pPr>
            <a:r>
              <a:rPr lang="en-GB" altLang="en-US" sz="1800" dirty="0">
                <a:ea typeface="Arial" pitchFamily="34" charset="0"/>
              </a:rPr>
              <a:t>Create an XML file  [</a:t>
            </a:r>
            <a:r>
              <a:rPr lang="en-GB" altLang="en-US" sz="1800" b="1" dirty="0">
                <a:ea typeface="Arial" pitchFamily="34" charset="0"/>
              </a:rPr>
              <a:t>groups</a:t>
            </a:r>
            <a:r>
              <a:rPr lang="en-GB" altLang="en-US" sz="1800" dirty="0">
                <a:ea typeface="Arial" pitchFamily="34" charset="0"/>
              </a:rPr>
              <a:t>]</a:t>
            </a:r>
          </a:p>
          <a:p>
            <a:pPr lvl="2">
              <a:defRPr/>
            </a:pPr>
            <a:r>
              <a:rPr lang="en-GB" altLang="en-US" sz="1800" dirty="0">
                <a:ea typeface="Arial" pitchFamily="34" charset="0"/>
              </a:rPr>
              <a:t>Define the structure</a:t>
            </a:r>
          </a:p>
          <a:p>
            <a:pPr lvl="2">
              <a:defRPr/>
            </a:pPr>
            <a:r>
              <a:rPr lang="en-GB" altLang="en-US" sz="1800" dirty="0">
                <a:ea typeface="Arial" pitchFamily="34" charset="0"/>
              </a:rPr>
              <a:t>Data display on a web page.</a:t>
            </a:r>
          </a:p>
        </p:txBody>
      </p:sp>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r>
              <a:rPr lang="en-GB" dirty="0"/>
              <a:t>F28DM Database Management Systems</a:t>
            </a:r>
          </a:p>
        </p:txBody>
      </p:sp>
      <p:sp>
        <p:nvSpPr>
          <p:cNvPr id="4" name="Slide Number Placeholder 3"/>
          <p:cNvSpPr>
            <a:spLocks noGrp="1"/>
          </p:cNvSpPr>
          <p:nvPr>
            <p:ph type="sldNum" sz="quarter" idx="12"/>
          </p:nvPr>
        </p:nvSpPr>
        <p:spPr/>
        <p:txBody>
          <a:bodyPr/>
          <a:lstStyle/>
          <a:p>
            <a:fld id="{8B87F97C-F1BE-0944-AC20-8B895AF93BA4}" type="slidenum">
              <a:rPr lang="en-GB" smtClean="0"/>
              <a:t>15</a:t>
            </a:fld>
            <a:endParaRPr lang="en-GB"/>
          </a:p>
        </p:txBody>
      </p:sp>
      <p:pic>
        <p:nvPicPr>
          <p:cNvPr id="8" name="Picture 7"/>
          <p:cNvPicPr>
            <a:picLocks noChangeAspect="1"/>
          </p:cNvPicPr>
          <p:nvPr/>
        </p:nvPicPr>
        <p:blipFill>
          <a:blip r:embed="rId3"/>
          <a:stretch>
            <a:fillRect/>
          </a:stretch>
        </p:blipFill>
        <p:spPr>
          <a:xfrm>
            <a:off x="728287" y="3741684"/>
            <a:ext cx="3930798" cy="2908791"/>
          </a:xfrm>
          <a:prstGeom prst="rect">
            <a:avLst/>
          </a:prstGeom>
        </p:spPr>
      </p:pic>
      <p:sp>
        <p:nvSpPr>
          <p:cNvPr id="9" name="TextBox 8"/>
          <p:cNvSpPr txBox="1"/>
          <p:nvPr/>
        </p:nvSpPr>
        <p:spPr>
          <a:xfrm>
            <a:off x="1177170" y="6647516"/>
            <a:ext cx="4177747" cy="246221"/>
          </a:xfrm>
          <a:prstGeom prst="rect">
            <a:avLst/>
          </a:prstGeom>
          <a:noFill/>
        </p:spPr>
        <p:txBody>
          <a:bodyPr wrap="none" rtlCol="0">
            <a:spAutoFit/>
          </a:bodyPr>
          <a:lstStyle/>
          <a:p>
            <a:r>
              <a:rPr lang="en-GB" sz="1000" dirty="0"/>
              <a:t>https://</a:t>
            </a:r>
            <a:r>
              <a:rPr lang="en-GB" sz="1000" dirty="0" err="1"/>
              <a:t>superprofs.com</a:t>
            </a:r>
            <a:r>
              <a:rPr lang="en-GB" sz="1000" dirty="0"/>
              <a:t>/</a:t>
            </a:r>
            <a:r>
              <a:rPr lang="en-GB" sz="1000" dirty="0" err="1"/>
              <a:t>upsc</a:t>
            </a:r>
            <a:r>
              <a:rPr lang="en-GB" sz="1000" dirty="0"/>
              <a:t>/start-preparation-upsc-2017-exam/</a:t>
            </a:r>
          </a:p>
        </p:txBody>
      </p:sp>
      <p:sp>
        <p:nvSpPr>
          <p:cNvPr id="10" name="TextBox 9">
            <a:extLst>
              <a:ext uri="{FF2B5EF4-FFF2-40B4-BE49-F238E27FC236}">
                <a16:creationId xmlns:a16="http://schemas.microsoft.com/office/drawing/2014/main" id="{20DAD788-B7EC-3B4E-A186-6CDD3685E4C0}"/>
              </a:ext>
            </a:extLst>
          </p:cNvPr>
          <p:cNvSpPr txBox="1"/>
          <p:nvPr/>
        </p:nvSpPr>
        <p:spPr>
          <a:xfrm>
            <a:off x="11135262" y="3820984"/>
            <a:ext cx="885825" cy="369332"/>
          </a:xfrm>
          <a:prstGeom prst="rect">
            <a:avLst/>
          </a:prstGeom>
          <a:noFill/>
        </p:spPr>
        <p:txBody>
          <a:bodyPr wrap="square" rtlCol="0">
            <a:spAutoFit/>
          </a:bodyPr>
          <a:lstStyle/>
          <a:p>
            <a:r>
              <a:rPr lang="en-US" dirty="0">
                <a:solidFill>
                  <a:schemeClr val="accent6">
                    <a:lumMod val="75000"/>
                  </a:schemeClr>
                </a:solidFill>
              </a:rPr>
              <a:t>15%</a:t>
            </a:r>
          </a:p>
        </p:txBody>
      </p:sp>
      <p:sp>
        <p:nvSpPr>
          <p:cNvPr id="14" name="TextBox 13">
            <a:extLst>
              <a:ext uri="{FF2B5EF4-FFF2-40B4-BE49-F238E27FC236}">
                <a16:creationId xmlns:a16="http://schemas.microsoft.com/office/drawing/2014/main" id="{A8CE896F-E6AB-7D4E-8208-092BCD52ECC3}"/>
              </a:ext>
            </a:extLst>
          </p:cNvPr>
          <p:cNvSpPr txBox="1"/>
          <p:nvPr/>
        </p:nvSpPr>
        <p:spPr>
          <a:xfrm>
            <a:off x="11138833" y="5604454"/>
            <a:ext cx="885825" cy="369332"/>
          </a:xfrm>
          <a:prstGeom prst="rect">
            <a:avLst/>
          </a:prstGeom>
          <a:noFill/>
        </p:spPr>
        <p:txBody>
          <a:bodyPr wrap="square" rtlCol="0">
            <a:spAutoFit/>
          </a:bodyPr>
          <a:lstStyle/>
          <a:p>
            <a:r>
              <a:rPr lang="en-US" dirty="0">
                <a:solidFill>
                  <a:schemeClr val="accent6">
                    <a:lumMod val="75000"/>
                  </a:schemeClr>
                </a:solidFill>
              </a:rPr>
              <a:t>15%</a:t>
            </a:r>
          </a:p>
        </p:txBody>
      </p:sp>
    </p:spTree>
    <p:extLst>
      <p:ext uri="{BB962C8B-B14F-4D97-AF65-F5344CB8AC3E}">
        <p14:creationId xmlns:p14="http://schemas.microsoft.com/office/powerpoint/2010/main" val="1847275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2"/>
          <p:cNvSpPr>
            <a:spLocks noGrp="1" noChangeArrowheads="1"/>
          </p:cNvSpPr>
          <p:nvPr>
            <p:ph type="title"/>
          </p:nvPr>
        </p:nvSpPr>
        <p:spPr/>
        <p:txBody>
          <a:bodyPr/>
          <a:lstStyle/>
          <a:p>
            <a:r>
              <a:rPr lang="en-GB" altLang="en-US"/>
              <a:t>Resources: Vision</a:t>
            </a:r>
            <a:endParaRPr lang="en-GB" altLang="en-US" dirty="0"/>
          </a:p>
        </p:txBody>
      </p:sp>
      <p:sp>
        <p:nvSpPr>
          <p:cNvPr id="9222" name="Rectangle 3"/>
          <p:cNvSpPr>
            <a:spLocks noGrp="1" noChangeArrowheads="1"/>
          </p:cNvSpPr>
          <p:nvPr>
            <p:ph idx="1"/>
          </p:nvPr>
        </p:nvSpPr>
        <p:spPr/>
        <p:txBody>
          <a:bodyPr>
            <a:normAutofit fontScale="92500" lnSpcReduction="20000"/>
          </a:bodyPr>
          <a:lstStyle/>
          <a:p>
            <a:r>
              <a:rPr lang="en-GB" altLang="en-US" sz="2800" dirty="0"/>
              <a:t>Learning materials – thematically grouped</a:t>
            </a:r>
          </a:p>
          <a:p>
            <a:pPr lvl="1"/>
            <a:r>
              <a:rPr lang="en-GB" altLang="en-US" sz="2600" dirty="0"/>
              <a:t>Lecture slides</a:t>
            </a:r>
          </a:p>
          <a:p>
            <a:pPr lvl="1"/>
            <a:r>
              <a:rPr lang="en-GB" altLang="en-US" sz="2600" dirty="0"/>
              <a:t>Tutorial and lab exercises</a:t>
            </a:r>
          </a:p>
          <a:p>
            <a:pPr lvl="1"/>
            <a:r>
              <a:rPr lang="en-GB" altLang="en-US" sz="2600" dirty="0"/>
              <a:t>Sample solutions</a:t>
            </a:r>
          </a:p>
          <a:p>
            <a:pPr lvl="1"/>
            <a:r>
              <a:rPr lang="en-GB" altLang="en-US" sz="2600" dirty="0"/>
              <a:t>Additional web references</a:t>
            </a:r>
          </a:p>
          <a:p>
            <a:pPr lvl="1"/>
            <a:r>
              <a:rPr lang="en-GB" altLang="en-US" sz="2600" dirty="0"/>
              <a:t>Linked In materials (e.g. videos)</a:t>
            </a:r>
          </a:p>
          <a:p>
            <a:r>
              <a:rPr lang="en-GB" altLang="en-US" sz="2800" dirty="0"/>
              <a:t>Assessment</a:t>
            </a:r>
          </a:p>
          <a:p>
            <a:pPr lvl="1"/>
            <a:r>
              <a:rPr lang="en-GB" altLang="en-US" sz="2600" dirty="0"/>
              <a:t>Coursework descriptors</a:t>
            </a:r>
          </a:p>
          <a:p>
            <a:pPr lvl="1"/>
            <a:r>
              <a:rPr lang="en-GB" altLang="en-US" sz="2600" dirty="0"/>
              <a:t>Exam guidelines</a:t>
            </a:r>
          </a:p>
          <a:p>
            <a:r>
              <a:rPr lang="en-GB" altLang="en-US" sz="2800" dirty="0"/>
              <a:t>Announcements</a:t>
            </a:r>
          </a:p>
          <a:p>
            <a:pPr lvl="1"/>
            <a:r>
              <a:rPr lang="en-GB" altLang="en-US" sz="2600" dirty="0"/>
              <a:t>Also by email</a:t>
            </a:r>
          </a:p>
        </p:txBody>
      </p:sp>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r>
              <a:rPr lang="en-GB" dirty="0"/>
              <a:t>F28DM Database Management Systems</a:t>
            </a:r>
          </a:p>
        </p:txBody>
      </p:sp>
      <p:sp>
        <p:nvSpPr>
          <p:cNvPr id="4" name="Slide Number Placeholder 3"/>
          <p:cNvSpPr>
            <a:spLocks noGrp="1"/>
          </p:cNvSpPr>
          <p:nvPr>
            <p:ph type="sldNum" sz="quarter" idx="12"/>
          </p:nvPr>
        </p:nvSpPr>
        <p:spPr/>
        <p:txBody>
          <a:bodyPr/>
          <a:lstStyle/>
          <a:p>
            <a:fld id="{8B87F97C-F1BE-0944-AC20-8B895AF93BA4}" type="slidenum">
              <a:rPr lang="en-GB" smtClean="0"/>
              <a:t>16</a:t>
            </a:fld>
            <a:endParaRPr lang="en-GB"/>
          </a:p>
        </p:txBody>
      </p:sp>
    </p:spTree>
    <p:extLst>
      <p:ext uri="{BB962C8B-B14F-4D97-AF65-F5344CB8AC3E}">
        <p14:creationId xmlns:p14="http://schemas.microsoft.com/office/powerpoint/2010/main" val="313983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2"/>
          <p:cNvSpPr>
            <a:spLocks noGrp="1" noChangeArrowheads="1"/>
          </p:cNvSpPr>
          <p:nvPr>
            <p:ph type="title"/>
          </p:nvPr>
        </p:nvSpPr>
        <p:spPr/>
        <p:txBody>
          <a:bodyPr/>
          <a:lstStyle/>
          <a:p>
            <a:pPr eaLnBrk="1" hangingPunct="1"/>
            <a:r>
              <a:rPr lang="en-GB" altLang="en-US" dirty="0">
                <a:ea typeface="ＭＳ Ｐゴシック" charset="-128"/>
              </a:rPr>
              <a:t>Resources: Books</a:t>
            </a:r>
          </a:p>
        </p:txBody>
      </p:sp>
      <p:sp>
        <p:nvSpPr>
          <p:cNvPr id="9222" name="Rectangle 3"/>
          <p:cNvSpPr>
            <a:spLocks noGrp="1" noChangeArrowheads="1"/>
          </p:cNvSpPr>
          <p:nvPr>
            <p:ph idx="1"/>
          </p:nvPr>
        </p:nvSpPr>
        <p:spPr>
          <a:xfrm>
            <a:off x="499298" y="1823378"/>
            <a:ext cx="7415815" cy="4745701"/>
          </a:xfrm>
        </p:spPr>
        <p:txBody>
          <a:bodyPr>
            <a:normAutofit fontScale="70000" lnSpcReduction="20000"/>
          </a:bodyPr>
          <a:lstStyle/>
          <a:p>
            <a:pPr marL="0" indent="0">
              <a:buNone/>
              <a:defRPr/>
            </a:pPr>
            <a:r>
              <a:rPr lang="en-GB" altLang="en-US" sz="2400" b="1" dirty="0">
                <a:ea typeface="Arial" pitchFamily="34" charset="0"/>
              </a:rPr>
              <a:t>Relational Database Systems</a:t>
            </a:r>
          </a:p>
          <a:p>
            <a:pPr>
              <a:defRPr/>
            </a:pPr>
            <a:r>
              <a:rPr lang="en-GB" altLang="en-US" dirty="0">
                <a:ea typeface="Arial" pitchFamily="34" charset="0"/>
              </a:rPr>
              <a:t>Database Management Systems 2</a:t>
            </a:r>
            <a:r>
              <a:rPr lang="en-GB" altLang="en-US" baseline="30000" dirty="0">
                <a:ea typeface="Arial" pitchFamily="34" charset="0"/>
              </a:rPr>
              <a:t>nd</a:t>
            </a:r>
            <a:r>
              <a:rPr lang="en-GB" altLang="en-US" dirty="0">
                <a:ea typeface="Arial" pitchFamily="34" charset="0"/>
              </a:rPr>
              <a:t> edition by Patricia Ward</a:t>
            </a:r>
          </a:p>
          <a:p>
            <a:pPr lvl="1">
              <a:defRPr/>
            </a:pPr>
            <a:r>
              <a:rPr lang="en-GB" altLang="en-US" dirty="0">
                <a:ea typeface="Arial" pitchFamily="34" charset="0"/>
              </a:rPr>
              <a:t>Covers many essentials</a:t>
            </a:r>
          </a:p>
          <a:p>
            <a:pPr lvl="1">
              <a:defRPr/>
            </a:pPr>
            <a:r>
              <a:rPr lang="en-GB" altLang="en-US" dirty="0">
                <a:ea typeface="Arial" pitchFamily="34" charset="0"/>
              </a:rPr>
              <a:t>Available digitally, or £2 per chapter.</a:t>
            </a:r>
          </a:p>
          <a:p>
            <a:pPr>
              <a:defRPr/>
            </a:pPr>
            <a:r>
              <a:rPr lang="en-GB" altLang="en-US" dirty="0">
                <a:ea typeface="Arial" pitchFamily="34" charset="0"/>
              </a:rPr>
              <a:t>Database Systems by Connolly and </a:t>
            </a:r>
            <a:r>
              <a:rPr lang="en-GB" altLang="en-US" dirty="0" err="1">
                <a:ea typeface="Arial" pitchFamily="34" charset="0"/>
              </a:rPr>
              <a:t>Begg</a:t>
            </a:r>
            <a:endParaRPr lang="en-GB" altLang="en-US" dirty="0">
              <a:ea typeface="Arial" pitchFamily="34" charset="0"/>
            </a:endParaRPr>
          </a:p>
          <a:p>
            <a:pPr lvl="1">
              <a:defRPr/>
            </a:pPr>
            <a:r>
              <a:rPr lang="en-GB" altLang="en-US" dirty="0">
                <a:ea typeface="Arial" pitchFamily="34" charset="0"/>
              </a:rPr>
              <a:t>4</a:t>
            </a:r>
            <a:r>
              <a:rPr lang="en-GB" altLang="en-US" baseline="30000" dirty="0">
                <a:ea typeface="Arial" pitchFamily="34" charset="0"/>
              </a:rPr>
              <a:t>th</a:t>
            </a:r>
            <a:r>
              <a:rPr lang="en-GB" altLang="en-US" dirty="0">
                <a:ea typeface="Arial" pitchFamily="34" charset="0"/>
              </a:rPr>
              <a:t> edition onwards</a:t>
            </a:r>
          </a:p>
          <a:p>
            <a:pPr lvl="1">
              <a:defRPr/>
            </a:pPr>
            <a:r>
              <a:rPr lang="en-GB" altLang="en-US" dirty="0">
                <a:ea typeface="Arial" pitchFamily="34" charset="0"/>
              </a:rPr>
              <a:t>Very thick but comprehensive, </a:t>
            </a:r>
            <a:r>
              <a:rPr lang="en-GB" altLang="en-US" b="1" dirty="0">
                <a:ea typeface="Arial" pitchFamily="34" charset="0"/>
              </a:rPr>
              <a:t>far</a:t>
            </a:r>
            <a:r>
              <a:rPr lang="en-GB" altLang="en-US" dirty="0">
                <a:ea typeface="Arial" pitchFamily="34" charset="0"/>
              </a:rPr>
              <a:t> more than we need</a:t>
            </a:r>
          </a:p>
          <a:p>
            <a:pPr marL="0" indent="0">
              <a:buNone/>
              <a:defRPr/>
            </a:pPr>
            <a:r>
              <a:rPr lang="en-GB" altLang="en-US" sz="2400" b="1" dirty="0">
                <a:ea typeface="ＭＳ Ｐゴシック" pitchFamily="34" charset="-128"/>
              </a:rPr>
              <a:t>XML</a:t>
            </a:r>
            <a:endParaRPr lang="en-GB" altLang="en-US" b="1" dirty="0">
              <a:ea typeface="ＭＳ Ｐゴシック" pitchFamily="34" charset="-128"/>
            </a:endParaRPr>
          </a:p>
          <a:p>
            <a:pPr>
              <a:defRPr/>
            </a:pPr>
            <a:r>
              <a:rPr lang="en-GB" altLang="en-US" dirty="0">
                <a:ea typeface="ＭＳ Ｐゴシック" pitchFamily="34" charset="-128"/>
              </a:rPr>
              <a:t>XML Data model and Syntax by </a:t>
            </a:r>
            <a:r>
              <a:rPr lang="en-US" altLang="en-US" dirty="0">
                <a:solidFill>
                  <a:srgbClr val="595959"/>
                </a:solidFill>
                <a:ea typeface="ＭＳ Ｐゴシック" pitchFamily="34" charset="-128"/>
              </a:rPr>
              <a:t>Erik T Ray</a:t>
            </a:r>
          </a:p>
          <a:p>
            <a:pPr lvl="1">
              <a:defRPr/>
            </a:pPr>
            <a:r>
              <a:rPr lang="en-GB" altLang="en-US" dirty="0">
                <a:ea typeface="Arial" pitchFamily="34" charset="0"/>
              </a:rPr>
              <a:t>Covers XML material</a:t>
            </a:r>
          </a:p>
          <a:p>
            <a:pPr eaLnBrk="1" hangingPunct="1">
              <a:defRPr/>
            </a:pPr>
            <a:endParaRPr lang="en-GB" altLang="en-US" dirty="0">
              <a:ea typeface="+mn-ea"/>
            </a:endParaRPr>
          </a:p>
        </p:txBody>
      </p:sp>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r>
              <a:rPr lang="en-GB" dirty="0"/>
              <a:t>F28DM Database Management Systems</a:t>
            </a:r>
          </a:p>
        </p:txBody>
      </p:sp>
      <p:sp>
        <p:nvSpPr>
          <p:cNvPr id="4" name="Slide Number Placeholder 3"/>
          <p:cNvSpPr>
            <a:spLocks noGrp="1"/>
          </p:cNvSpPr>
          <p:nvPr>
            <p:ph type="sldNum" sz="quarter" idx="12"/>
          </p:nvPr>
        </p:nvSpPr>
        <p:spPr/>
        <p:txBody>
          <a:bodyPr/>
          <a:lstStyle/>
          <a:p>
            <a:fld id="{8B87F97C-F1BE-0944-AC20-8B895AF93BA4}" type="slidenum">
              <a:rPr lang="en-GB" smtClean="0"/>
              <a:t>17</a:t>
            </a:fld>
            <a:endParaRPr lang="en-GB"/>
          </a:p>
        </p:txBody>
      </p:sp>
      <p:pic>
        <p:nvPicPr>
          <p:cNvPr id="5" name="Picture 4"/>
          <p:cNvPicPr>
            <a:picLocks noChangeAspect="1"/>
          </p:cNvPicPr>
          <p:nvPr/>
        </p:nvPicPr>
        <p:blipFill>
          <a:blip r:embed="rId3"/>
          <a:stretch>
            <a:fillRect/>
          </a:stretch>
        </p:blipFill>
        <p:spPr>
          <a:xfrm>
            <a:off x="7700548" y="1196518"/>
            <a:ext cx="1977331" cy="2569501"/>
          </a:xfrm>
          <a:prstGeom prst="rect">
            <a:avLst/>
          </a:prstGeom>
        </p:spPr>
      </p:pic>
      <p:pic>
        <p:nvPicPr>
          <p:cNvPr id="6" name="Picture 5"/>
          <p:cNvPicPr>
            <a:picLocks noChangeAspect="1"/>
          </p:cNvPicPr>
          <p:nvPr/>
        </p:nvPicPr>
        <p:blipFill>
          <a:blip r:embed="rId4"/>
          <a:stretch>
            <a:fillRect/>
          </a:stretch>
        </p:blipFill>
        <p:spPr>
          <a:xfrm>
            <a:off x="9907756" y="2730726"/>
            <a:ext cx="1977331" cy="2617211"/>
          </a:xfrm>
          <a:prstGeom prst="rect">
            <a:avLst/>
          </a:prstGeom>
        </p:spPr>
      </p:pic>
      <p:pic>
        <p:nvPicPr>
          <p:cNvPr id="7" name="Picture 6"/>
          <p:cNvPicPr>
            <a:picLocks noChangeAspect="1"/>
          </p:cNvPicPr>
          <p:nvPr/>
        </p:nvPicPr>
        <p:blipFill>
          <a:blip r:embed="rId5"/>
          <a:stretch>
            <a:fillRect/>
          </a:stretch>
        </p:blipFill>
        <p:spPr>
          <a:xfrm>
            <a:off x="7700547" y="4128615"/>
            <a:ext cx="1977331" cy="2472902"/>
          </a:xfrm>
          <a:prstGeom prst="rect">
            <a:avLst/>
          </a:prstGeom>
        </p:spPr>
      </p:pic>
    </p:spTree>
    <p:extLst>
      <p:ext uri="{BB962C8B-B14F-4D97-AF65-F5344CB8AC3E}">
        <p14:creationId xmlns:p14="http://schemas.microsoft.com/office/powerpoint/2010/main" val="613583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Web</a:t>
            </a:r>
          </a:p>
        </p:txBody>
      </p:sp>
      <p:sp>
        <p:nvSpPr>
          <p:cNvPr id="3" name="Content Placeholder 2"/>
          <p:cNvSpPr>
            <a:spLocks noGrp="1"/>
          </p:cNvSpPr>
          <p:nvPr>
            <p:ph idx="1"/>
          </p:nvPr>
        </p:nvSpPr>
        <p:spPr>
          <a:xfrm>
            <a:off x="499299" y="1823378"/>
            <a:ext cx="6923706" cy="4745701"/>
          </a:xfrm>
        </p:spPr>
        <p:txBody>
          <a:bodyPr>
            <a:normAutofit/>
          </a:bodyPr>
          <a:lstStyle/>
          <a:p>
            <a:r>
              <a:rPr lang="en-US" sz="2800" dirty="0"/>
              <a:t>Official MariaDB documentation </a:t>
            </a:r>
            <a:br>
              <a:rPr lang="en-US" sz="2800" dirty="0"/>
            </a:br>
            <a:r>
              <a:rPr lang="en-US" sz="2000" dirty="0">
                <a:hlinkClick r:id="rId2"/>
              </a:rPr>
              <a:t>https://mariadb.com/kb/en/documentation/</a:t>
            </a:r>
            <a:r>
              <a:rPr lang="en-US" sz="2000" dirty="0"/>
              <a:t> </a:t>
            </a:r>
          </a:p>
          <a:p>
            <a:r>
              <a:rPr lang="en-US" sz="2400" dirty="0"/>
              <a:t>Version: 10.3.21</a:t>
            </a:r>
          </a:p>
          <a:p>
            <a:r>
              <a:rPr lang="en-US" sz="3000" dirty="0"/>
              <a:t>Web tutorials</a:t>
            </a:r>
            <a:br>
              <a:rPr lang="en-US" sz="3000" dirty="0"/>
            </a:br>
            <a:r>
              <a:rPr lang="en-US" sz="2800" dirty="0">
                <a:hlinkClick r:id="rId3"/>
              </a:rPr>
              <a:t>http://www.w3schools.com/</a:t>
            </a:r>
            <a:endParaRPr lang="en-US" sz="2800" dirty="0"/>
          </a:p>
          <a:p>
            <a:pPr lvl="1"/>
            <a:r>
              <a:rPr lang="en-US" sz="2000" dirty="0"/>
              <a:t>SQL: </a:t>
            </a:r>
            <a:r>
              <a:rPr lang="en-US" sz="2000" dirty="0">
                <a:hlinkClick r:id="rId4"/>
              </a:rPr>
              <a:t>http://www.w3schools.com/sql/</a:t>
            </a:r>
            <a:endParaRPr lang="en-US" sz="2000" dirty="0"/>
          </a:p>
          <a:p>
            <a:pPr lvl="1"/>
            <a:r>
              <a:rPr lang="en-US" sz="2000" dirty="0"/>
              <a:t>XML: </a:t>
            </a:r>
            <a:r>
              <a:rPr lang="en-US" sz="2000" dirty="0">
                <a:hlinkClick r:id="rId5"/>
              </a:rPr>
              <a:t>http://www.w3schools.com/xml/</a:t>
            </a:r>
            <a:endParaRPr lang="en-US" sz="2000" dirty="0"/>
          </a:p>
          <a:p>
            <a:pPr lvl="1"/>
            <a:r>
              <a:rPr lang="en-US" sz="2000" dirty="0"/>
              <a:t>XSLT: </a:t>
            </a:r>
            <a:r>
              <a:rPr lang="en-US" sz="2000" dirty="0">
                <a:hlinkClick r:id="rId6"/>
              </a:rPr>
              <a:t>http://www.w3schools.com/xsl/</a:t>
            </a:r>
            <a:r>
              <a:rPr lang="en-US" sz="2000" dirty="0"/>
              <a:t> </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F28DM Database Management Systems</a:t>
            </a:r>
          </a:p>
        </p:txBody>
      </p:sp>
      <p:sp>
        <p:nvSpPr>
          <p:cNvPr id="6" name="Slide Number Placeholder 5"/>
          <p:cNvSpPr>
            <a:spLocks noGrp="1"/>
          </p:cNvSpPr>
          <p:nvPr>
            <p:ph type="sldNum" sz="quarter" idx="12"/>
          </p:nvPr>
        </p:nvSpPr>
        <p:spPr/>
        <p:txBody>
          <a:bodyPr/>
          <a:lstStyle/>
          <a:p>
            <a:fld id="{8B87F97C-F1BE-0944-AC20-8B895AF93BA4}" type="slidenum">
              <a:rPr lang="en-GB" smtClean="0"/>
              <a:t>18</a:t>
            </a:fld>
            <a:endParaRPr lang="en-GB"/>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3004" y="369750"/>
            <a:ext cx="4768996" cy="3322788"/>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27638" y="3532884"/>
            <a:ext cx="4764361" cy="3319559"/>
          </a:xfrm>
          <a:prstGeom prst="rect">
            <a:avLst/>
          </a:prstGeom>
        </p:spPr>
      </p:pic>
    </p:spTree>
    <p:extLst>
      <p:ext uri="{BB962C8B-B14F-4D97-AF65-F5344CB8AC3E}">
        <p14:creationId xmlns:p14="http://schemas.microsoft.com/office/powerpoint/2010/main" val="706608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Materials </a:t>
            </a:r>
            <a:r>
              <a:rPr lang="en-US"/>
              <a:t>released </a:t>
            </a:r>
            <a:br>
              <a:rPr lang="en-US"/>
            </a:br>
            <a:r>
              <a:rPr lang="en-US"/>
              <a:t>under </a:t>
            </a:r>
            <a:r>
              <a:rPr lang="en-US" dirty="0"/>
              <a:t>CC-BY License</a:t>
            </a:r>
          </a:p>
        </p:txBody>
      </p:sp>
      <p:sp>
        <p:nvSpPr>
          <p:cNvPr id="3" name="Content Placeholder 2"/>
          <p:cNvSpPr>
            <a:spLocks noGrp="1"/>
          </p:cNvSpPr>
          <p:nvPr>
            <p:ph idx="1"/>
          </p:nvPr>
        </p:nvSpPr>
        <p:spPr/>
        <p:txBody>
          <a:bodyPr>
            <a:normAutofit fontScale="92500" lnSpcReduction="20000"/>
          </a:bodyPr>
          <a:lstStyle/>
          <a:p>
            <a:pPr marL="0" indent="0">
              <a:buNone/>
            </a:pPr>
            <a:r>
              <a:rPr lang="en-US" sz="2800" b="1" dirty="0"/>
              <a:t>You are free to:</a:t>
            </a:r>
            <a:endParaRPr lang="en-US" sz="2800" dirty="0"/>
          </a:p>
          <a:p>
            <a:pPr fontAlgn="base"/>
            <a:r>
              <a:rPr lang="en-US" sz="2400" b="1" dirty="0"/>
              <a:t>Share</a:t>
            </a:r>
            <a:r>
              <a:rPr lang="en-US" sz="2400" dirty="0"/>
              <a:t> — copy and redistribute the material in any medium or format</a:t>
            </a:r>
          </a:p>
          <a:p>
            <a:pPr fontAlgn="base"/>
            <a:r>
              <a:rPr lang="en-US" sz="2400" b="1" dirty="0"/>
              <a:t>Adapt</a:t>
            </a:r>
            <a:r>
              <a:rPr lang="en-US" sz="2400" dirty="0"/>
              <a:t> — remix, transform, and build upon the material for any purpose, even commercially.</a:t>
            </a:r>
          </a:p>
          <a:p>
            <a:pPr marL="0" indent="0">
              <a:buNone/>
            </a:pPr>
            <a:r>
              <a:rPr lang="en-US" sz="2400" dirty="0"/>
              <a:t>The licensor cannot revoke these freedoms as long as you follow the license terms.</a:t>
            </a:r>
          </a:p>
          <a:p>
            <a:pPr marL="0" indent="0">
              <a:buNone/>
            </a:pPr>
            <a:r>
              <a:rPr lang="en-US" sz="2800" b="1" dirty="0"/>
              <a:t>Under the following terms:</a:t>
            </a:r>
            <a:endParaRPr lang="en-US" sz="2800" dirty="0"/>
          </a:p>
          <a:p>
            <a:r>
              <a:rPr lang="en-US" sz="2400" b="1" dirty="0"/>
              <a:t>Attribution</a:t>
            </a:r>
            <a:r>
              <a:rPr lang="en-US" sz="2400" dirty="0"/>
              <a:t> — You must give appropriate credit, provide a link to the license, and indicate if changes were made. You may do so in any reasonable manner, but not in any way that suggests the licensor endorses you or your use.</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F28DM Database Management Systems</a:t>
            </a:r>
          </a:p>
        </p:txBody>
      </p:sp>
      <p:sp>
        <p:nvSpPr>
          <p:cNvPr id="6" name="Slide Number Placeholder 5"/>
          <p:cNvSpPr>
            <a:spLocks noGrp="1"/>
          </p:cNvSpPr>
          <p:nvPr>
            <p:ph type="sldNum" sz="quarter" idx="12"/>
          </p:nvPr>
        </p:nvSpPr>
        <p:spPr/>
        <p:txBody>
          <a:bodyPr/>
          <a:lstStyle/>
          <a:p>
            <a:fld id="{8B87F97C-F1BE-0944-AC20-8B895AF93BA4}" type="slidenum">
              <a:rPr lang="en-GB" smtClean="0"/>
              <a:t>2</a:t>
            </a:fld>
            <a:endParaRPr lang="en-GB"/>
          </a:p>
        </p:txBody>
      </p:sp>
      <p:pic>
        <p:nvPicPr>
          <p:cNvPr id="9218" name="Picture 2" descr="https://lh5.googleusercontent.com/sAUgPg3idNwn9CbkEYtUfs8AJfTeQ8a0eoZ4z45Au1zJSlwHjwjnDEtIskfXGh00MF4PCFOOrkqRgiI-X0tAxUarJx-qAnljxCFclaIGWPCJeUUBGiBk9p8T2_FNleYF6U1Fq0x__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5384" y="602235"/>
            <a:ext cx="3247543" cy="1136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329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Lecturers: Edinburgh</a:t>
            </a:r>
          </a:p>
        </p:txBody>
      </p:sp>
      <p:sp>
        <p:nvSpPr>
          <p:cNvPr id="3" name="Content Placeholder 2"/>
          <p:cNvSpPr>
            <a:spLocks noGrp="1"/>
          </p:cNvSpPr>
          <p:nvPr>
            <p:ph sz="half" idx="1"/>
          </p:nvPr>
        </p:nvSpPr>
        <p:spPr>
          <a:xfrm>
            <a:off x="6434123" y="1839646"/>
            <a:ext cx="5373245" cy="4810822"/>
          </a:xfrm>
        </p:spPr>
        <p:txBody>
          <a:bodyPr>
            <a:normAutofit/>
          </a:bodyPr>
          <a:lstStyle/>
          <a:p>
            <a:endParaRPr lang="en-GB" dirty="0"/>
          </a:p>
          <a:p>
            <a:endParaRPr lang="en-GB" dirty="0"/>
          </a:p>
          <a:p>
            <a:endParaRPr lang="en-GB" dirty="0"/>
          </a:p>
          <a:p>
            <a:endParaRPr lang="en-GB" dirty="0"/>
          </a:p>
          <a:p>
            <a:r>
              <a:rPr lang="en-GB" dirty="0"/>
              <a:t>Alasdair </a:t>
            </a:r>
            <a:r>
              <a:rPr lang="en-GB" dirty="0" err="1"/>
              <a:t>Gray</a:t>
            </a:r>
            <a:endParaRPr lang="en-GB" dirty="0"/>
          </a:p>
          <a:p>
            <a:pPr lvl="1"/>
            <a:r>
              <a:rPr lang="en-GB" dirty="0" err="1"/>
              <a:t>A.J.G.Gray@hw.ac.uk</a:t>
            </a:r>
            <a:endParaRPr lang="en-GB" dirty="0"/>
          </a:p>
          <a:p>
            <a:pPr lvl="1"/>
            <a:r>
              <a:rPr lang="en-GB" dirty="0"/>
              <a:t>Office: EM 1.39</a:t>
            </a:r>
          </a:p>
          <a:p>
            <a:pPr lvl="1"/>
            <a:r>
              <a:rPr lang="en-GB" dirty="0"/>
              <a:t>Office hour: appt by email</a:t>
            </a:r>
          </a:p>
        </p:txBody>
      </p:sp>
      <p:sp>
        <p:nvSpPr>
          <p:cNvPr id="7" name="Content Placeholder 6"/>
          <p:cNvSpPr>
            <a:spLocks noGrp="1"/>
          </p:cNvSpPr>
          <p:nvPr>
            <p:ph sz="half" idx="2"/>
          </p:nvPr>
        </p:nvSpPr>
        <p:spPr>
          <a:xfrm>
            <a:off x="284054" y="1872199"/>
            <a:ext cx="5373245" cy="4810822"/>
          </a:xfrm>
        </p:spPr>
        <p:txBody>
          <a:bodyPr>
            <a:normAutofit/>
          </a:bodyPr>
          <a:lstStyle/>
          <a:p>
            <a:endParaRPr lang="en-GB" dirty="0"/>
          </a:p>
          <a:p>
            <a:endParaRPr lang="en-GB" dirty="0"/>
          </a:p>
          <a:p>
            <a:endParaRPr lang="en-GB" dirty="0"/>
          </a:p>
          <a:p>
            <a:endParaRPr lang="en-GB" dirty="0"/>
          </a:p>
          <a:p>
            <a:r>
              <a:rPr lang="en-GB" dirty="0"/>
              <a:t>Phil </a:t>
            </a:r>
            <a:r>
              <a:rPr lang="en-GB" dirty="0" err="1"/>
              <a:t>Bartie</a:t>
            </a:r>
            <a:endParaRPr lang="en-GB" dirty="0"/>
          </a:p>
          <a:p>
            <a:pPr lvl="1"/>
            <a:r>
              <a:rPr lang="en-GB" dirty="0" err="1"/>
              <a:t>Phil.Bartie@hw.ac.uk</a:t>
            </a:r>
            <a:endParaRPr lang="en-GB" dirty="0"/>
          </a:p>
          <a:p>
            <a:pPr lvl="1"/>
            <a:r>
              <a:rPr lang="en-GB" dirty="0"/>
              <a:t>Office: </a:t>
            </a:r>
            <a:r>
              <a:rPr lang="de-DE" dirty="0"/>
              <a:t>EM G.29</a:t>
            </a:r>
          </a:p>
          <a:p>
            <a:pPr lvl="1"/>
            <a:r>
              <a:rPr lang="en-GB" dirty="0"/>
              <a:t>Office hour: appt by email</a:t>
            </a:r>
          </a:p>
        </p:txBody>
      </p:sp>
      <p:sp>
        <p:nvSpPr>
          <p:cNvPr id="6" name="Slide Number Placeholder 5"/>
          <p:cNvSpPr>
            <a:spLocks noGrp="1"/>
          </p:cNvSpPr>
          <p:nvPr>
            <p:ph type="sldNum" sz="quarter" idx="12"/>
          </p:nvPr>
        </p:nvSpPr>
        <p:spPr/>
        <p:txBody>
          <a:bodyPr/>
          <a:lstStyle/>
          <a:p>
            <a:fld id="{8B87F97C-F1BE-0944-AC20-8B895AF93BA4}" type="slidenum">
              <a:rPr lang="en-GB" smtClean="0"/>
              <a:t>3</a:t>
            </a:fld>
            <a:endParaRPr lang="en-GB"/>
          </a:p>
        </p:txBody>
      </p:sp>
      <p:pic>
        <p:nvPicPr>
          <p:cNvPr id="9" name="Picture 8" descr="alasdair2014-head-150.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122" y="1872199"/>
            <a:ext cx="2326587" cy="2326587"/>
          </a:xfrm>
          <a:prstGeom prst="rect">
            <a:avLst/>
          </a:prstGeom>
        </p:spPr>
      </p:pic>
      <p:pic>
        <p:nvPicPr>
          <p:cNvPr id="13" name="Picture 12">
            <a:extLst>
              <a:ext uri="{FF2B5EF4-FFF2-40B4-BE49-F238E27FC236}">
                <a16:creationId xmlns:a16="http://schemas.microsoft.com/office/drawing/2014/main" id="{809CD17E-552C-6048-9AEA-3F05BF15281D}"/>
              </a:ext>
            </a:extLst>
          </p:cNvPr>
          <p:cNvPicPr>
            <a:picLocks noChangeAspect="1"/>
          </p:cNvPicPr>
          <p:nvPr/>
        </p:nvPicPr>
        <p:blipFill>
          <a:blip r:embed="rId4"/>
          <a:stretch>
            <a:fillRect/>
          </a:stretch>
        </p:blipFill>
        <p:spPr>
          <a:xfrm>
            <a:off x="384632" y="1904752"/>
            <a:ext cx="2147619" cy="2326587"/>
          </a:xfrm>
          <a:prstGeom prst="rect">
            <a:avLst/>
          </a:prstGeom>
        </p:spPr>
      </p:pic>
    </p:spTree>
    <p:extLst>
      <p:ext uri="{BB962C8B-B14F-4D97-AF65-F5344CB8AC3E}">
        <p14:creationId xmlns:p14="http://schemas.microsoft.com/office/powerpoint/2010/main" val="334803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GB" altLang="en-US">
                <a:ea typeface="ＭＳ Ｐゴシック" charset="-128"/>
              </a:rPr>
              <a:t>Topics in this lecture</a:t>
            </a:r>
          </a:p>
        </p:txBody>
      </p:sp>
      <p:sp>
        <p:nvSpPr>
          <p:cNvPr id="5126" name="Rectangle 3"/>
          <p:cNvSpPr>
            <a:spLocks noGrp="1" noChangeArrowheads="1"/>
          </p:cNvSpPr>
          <p:nvPr>
            <p:ph idx="1"/>
          </p:nvPr>
        </p:nvSpPr>
        <p:spPr/>
        <p:txBody>
          <a:bodyPr>
            <a:normAutofit/>
          </a:bodyPr>
          <a:lstStyle/>
          <a:p>
            <a:pPr eaLnBrk="1" hangingPunct="1">
              <a:lnSpc>
                <a:spcPct val="150000"/>
              </a:lnSpc>
              <a:defRPr/>
            </a:pPr>
            <a:r>
              <a:rPr lang="en-GB" altLang="en-US" sz="3600" dirty="0"/>
              <a:t>Introduction to the course</a:t>
            </a:r>
          </a:p>
          <a:p>
            <a:pPr lvl="1" eaLnBrk="1" hangingPunct="1">
              <a:lnSpc>
                <a:spcPct val="150000"/>
              </a:lnSpc>
              <a:defRPr/>
            </a:pPr>
            <a:r>
              <a:rPr lang="en-GB" altLang="en-US" sz="3200" dirty="0"/>
              <a:t>Topics</a:t>
            </a:r>
          </a:p>
          <a:p>
            <a:pPr lvl="1" eaLnBrk="1" hangingPunct="1">
              <a:lnSpc>
                <a:spcPct val="150000"/>
              </a:lnSpc>
              <a:defRPr/>
            </a:pPr>
            <a:r>
              <a:rPr lang="en-GB" altLang="en-US" sz="3200" dirty="0"/>
              <a:t>Timing</a:t>
            </a:r>
          </a:p>
          <a:p>
            <a:pPr lvl="1" eaLnBrk="1" hangingPunct="1">
              <a:lnSpc>
                <a:spcPct val="150000"/>
              </a:lnSpc>
              <a:defRPr/>
            </a:pPr>
            <a:r>
              <a:rPr lang="en-GB" altLang="en-US" sz="3200" dirty="0"/>
              <a:t>Assessment</a:t>
            </a:r>
          </a:p>
          <a:p>
            <a:pPr lvl="1" eaLnBrk="1" hangingPunct="1">
              <a:lnSpc>
                <a:spcPct val="150000"/>
              </a:lnSpc>
              <a:defRPr/>
            </a:pPr>
            <a:r>
              <a:rPr lang="en-GB" altLang="en-US" sz="3200" dirty="0"/>
              <a:t>Resources</a:t>
            </a:r>
          </a:p>
        </p:txBody>
      </p:sp>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r>
              <a:rPr lang="en-GB" dirty="0"/>
              <a:t>F28DM Database Management Systems</a:t>
            </a:r>
          </a:p>
        </p:txBody>
      </p:sp>
      <p:sp>
        <p:nvSpPr>
          <p:cNvPr id="4" name="Slide Number Placeholder 3"/>
          <p:cNvSpPr>
            <a:spLocks noGrp="1"/>
          </p:cNvSpPr>
          <p:nvPr>
            <p:ph type="sldNum" sz="quarter" idx="12"/>
          </p:nvPr>
        </p:nvSpPr>
        <p:spPr/>
        <p:txBody>
          <a:bodyPr/>
          <a:lstStyle/>
          <a:p>
            <a:fld id="{8B87F97C-F1BE-0944-AC20-8B895AF93BA4}" type="slidenum">
              <a:rPr lang="en-GB" smtClean="0"/>
              <a:t>4</a:t>
            </a:fld>
            <a:endParaRPr lang="en-GB"/>
          </a:p>
        </p:txBody>
      </p:sp>
    </p:spTree>
    <p:extLst>
      <p:ext uri="{BB962C8B-B14F-4D97-AF65-F5344CB8AC3E}">
        <p14:creationId xmlns:p14="http://schemas.microsoft.com/office/powerpoint/2010/main" val="1302690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Aim</a:t>
            </a:r>
          </a:p>
        </p:txBody>
      </p:sp>
      <p:sp>
        <p:nvSpPr>
          <p:cNvPr id="3" name="Content Placeholder 2"/>
          <p:cNvSpPr>
            <a:spLocks noGrp="1"/>
          </p:cNvSpPr>
          <p:nvPr>
            <p:ph idx="1"/>
          </p:nvPr>
        </p:nvSpPr>
        <p:spPr/>
        <p:txBody>
          <a:bodyPr>
            <a:normAutofit/>
          </a:bodyPr>
          <a:lstStyle/>
          <a:p>
            <a:pPr marL="0" indent="0">
              <a:buNone/>
            </a:pPr>
            <a:r>
              <a:rPr lang="en-US" sz="2400" dirty="0"/>
              <a:t>To </a:t>
            </a:r>
            <a:r>
              <a:rPr lang="en-US" sz="2400" dirty="0" err="1"/>
              <a:t>familiarise</a:t>
            </a:r>
            <a:r>
              <a:rPr lang="en-US" sz="2400" dirty="0"/>
              <a:t> students with the </a:t>
            </a:r>
            <a:r>
              <a:rPr lang="en-US" sz="2400" b="1" dirty="0"/>
              <a:t>principles of database management systems</a:t>
            </a:r>
            <a:r>
              <a:rPr lang="en-US" sz="2400" dirty="0"/>
              <a:t>, to enable them to </a:t>
            </a:r>
            <a:r>
              <a:rPr lang="en-US" sz="2400" b="1" dirty="0"/>
              <a:t>design and implement databases</a:t>
            </a:r>
            <a:r>
              <a:rPr lang="en-US" sz="2400" dirty="0"/>
              <a:t> for specific applications and to </a:t>
            </a:r>
            <a:r>
              <a:rPr lang="en-US" sz="2400" b="1" dirty="0"/>
              <a:t>integrate databases with software applications</a:t>
            </a:r>
            <a:r>
              <a:rPr lang="en-US" sz="2400" dirty="0"/>
              <a:t>. </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a:xfrm>
            <a:off x="1488142" y="253379"/>
            <a:ext cx="3860800" cy="365125"/>
          </a:xfrm>
        </p:spPr>
        <p:txBody>
          <a:bodyPr/>
          <a:lstStyle/>
          <a:p>
            <a:r>
              <a:rPr lang="en-GB" dirty="0"/>
              <a:t>F28DM Database Management Systems</a:t>
            </a:r>
          </a:p>
        </p:txBody>
      </p:sp>
      <p:sp>
        <p:nvSpPr>
          <p:cNvPr id="6" name="Slide Number Placeholder 5"/>
          <p:cNvSpPr>
            <a:spLocks noGrp="1"/>
          </p:cNvSpPr>
          <p:nvPr>
            <p:ph type="sldNum" sz="quarter" idx="12"/>
          </p:nvPr>
        </p:nvSpPr>
        <p:spPr/>
        <p:txBody>
          <a:bodyPr/>
          <a:lstStyle/>
          <a:p>
            <a:fld id="{8B87F97C-F1BE-0944-AC20-8B895AF93BA4}" type="slidenum">
              <a:rPr lang="en-GB" smtClean="0"/>
              <a:t>5</a:t>
            </a:fld>
            <a:endParaRPr lang="en-GB"/>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40" y="3334066"/>
            <a:ext cx="3483750" cy="2535028"/>
          </a:xfrm>
          <a:prstGeom prst="roundRect">
            <a:avLst>
              <a:gd name="adj" fmla="val 4167"/>
            </a:avLst>
          </a:prstGeom>
          <a:solidFill>
            <a:srgbClr val="FFFFFF"/>
          </a:solidFill>
          <a:ln w="2857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4605" y="3334066"/>
            <a:ext cx="3483750" cy="2535027"/>
          </a:xfrm>
          <a:prstGeom prst="roundRect">
            <a:avLst>
              <a:gd name="adj" fmla="val 4167"/>
            </a:avLst>
          </a:prstGeom>
          <a:solidFill>
            <a:srgbClr val="FFFFFF"/>
          </a:solidFill>
          <a:ln w="2857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7670" y="3334066"/>
            <a:ext cx="3483750" cy="2535027"/>
          </a:xfrm>
          <a:prstGeom prst="roundRect">
            <a:avLst>
              <a:gd name="adj" fmla="val 4167"/>
            </a:avLst>
          </a:prstGeom>
          <a:solidFill>
            <a:srgbClr val="FFFFFF"/>
          </a:solidFill>
          <a:ln w="2857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619694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Database Management System</a:t>
            </a:r>
          </a:p>
        </p:txBody>
      </p:sp>
      <p:pic>
        <p:nvPicPr>
          <p:cNvPr id="10" name="Content Placeholder 9"/>
          <p:cNvPicPr>
            <a:picLocks noGrp="1" noChangeAspect="1"/>
          </p:cNvPicPr>
          <p:nvPr>
            <p:ph sz="half" idx="1"/>
          </p:nvPr>
        </p:nvPicPr>
        <p:blipFill>
          <a:blip r:embed="rId3"/>
          <a:stretch>
            <a:fillRect/>
          </a:stretch>
        </p:blipFill>
        <p:spPr>
          <a:xfrm>
            <a:off x="546100" y="2150619"/>
            <a:ext cx="5373688" cy="4095270"/>
          </a:xfrm>
          <a:prstGeom prst="rect">
            <a:avLst/>
          </a:prstGeom>
        </p:spPr>
      </p:pic>
      <p:pic>
        <p:nvPicPr>
          <p:cNvPr id="11" name="Content Placeholder 10"/>
          <p:cNvPicPr>
            <a:picLocks noGrp="1" noChangeAspect="1"/>
          </p:cNvPicPr>
          <p:nvPr>
            <p:ph sz="half" idx="2"/>
          </p:nvPr>
        </p:nvPicPr>
        <p:blipFill>
          <a:blip r:embed="rId4"/>
          <a:stretch>
            <a:fillRect/>
          </a:stretch>
        </p:blipFill>
        <p:spPr>
          <a:xfrm>
            <a:off x="6021049" y="2547726"/>
            <a:ext cx="5864038" cy="3301056"/>
          </a:xfrm>
          <a:prstGeom prst="rect">
            <a:avLst/>
          </a:prstGeom>
        </p:spPr>
      </p:pic>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dirty="0"/>
              <a:t>F28DM Database Management Systems</a:t>
            </a:r>
          </a:p>
        </p:txBody>
      </p:sp>
      <p:sp>
        <p:nvSpPr>
          <p:cNvPr id="6" name="Slide Number Placeholder 5"/>
          <p:cNvSpPr>
            <a:spLocks noGrp="1"/>
          </p:cNvSpPr>
          <p:nvPr>
            <p:ph type="sldNum" sz="quarter" idx="12"/>
          </p:nvPr>
        </p:nvSpPr>
        <p:spPr/>
        <p:txBody>
          <a:bodyPr/>
          <a:lstStyle/>
          <a:p>
            <a:fld id="{8B87F97C-F1BE-0944-AC20-8B895AF93BA4}" type="slidenum">
              <a:rPr lang="en-GB" smtClean="0"/>
              <a:t>6</a:t>
            </a:fld>
            <a:endParaRPr lang="en-GB"/>
          </a:p>
        </p:txBody>
      </p:sp>
    </p:spTree>
    <p:extLst>
      <p:ext uri="{BB962C8B-B14F-4D97-AF65-F5344CB8AC3E}">
        <p14:creationId xmlns:p14="http://schemas.microsoft.com/office/powerpoint/2010/main" val="298476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Rectangle 2"/>
          <p:cNvSpPr>
            <a:spLocks noGrp="1" noChangeArrowheads="1"/>
          </p:cNvSpPr>
          <p:nvPr>
            <p:ph type="title"/>
          </p:nvPr>
        </p:nvSpPr>
        <p:spPr/>
        <p:txBody>
          <a:bodyPr/>
          <a:lstStyle/>
          <a:p>
            <a:r>
              <a:rPr lang="en-GB" altLang="en-US"/>
              <a:t>Syllabus: Database Design</a:t>
            </a:r>
            <a:endParaRPr lang="en-GB" altLang="en-US" dirty="0"/>
          </a:p>
        </p:txBody>
      </p:sp>
      <p:sp>
        <p:nvSpPr>
          <p:cNvPr id="68613" name="Rectangle 3"/>
          <p:cNvSpPr>
            <a:spLocks noGrp="1" noChangeArrowheads="1"/>
          </p:cNvSpPr>
          <p:nvPr>
            <p:ph sz="half" idx="1"/>
          </p:nvPr>
        </p:nvSpPr>
        <p:spPr/>
        <p:txBody>
          <a:bodyPr>
            <a:normAutofit/>
          </a:bodyPr>
          <a:lstStyle/>
          <a:p>
            <a:r>
              <a:rPr lang="en-US" sz="2800" dirty="0"/>
              <a:t>Data requirements</a:t>
            </a:r>
          </a:p>
          <a:p>
            <a:r>
              <a:rPr lang="en-US" sz="2800" dirty="0"/>
              <a:t>Entity relationship diagrams</a:t>
            </a:r>
          </a:p>
          <a:p>
            <a:r>
              <a:rPr lang="en-US" sz="2800" dirty="0"/>
              <a:t>Relational data model</a:t>
            </a:r>
          </a:p>
          <a:p>
            <a:r>
              <a:rPr lang="en-US" sz="2800" dirty="0"/>
              <a:t>Integrity constraints</a:t>
            </a:r>
          </a:p>
          <a:p>
            <a:r>
              <a:rPr lang="en-US" sz="2800" dirty="0"/>
              <a:t>Key constraints</a:t>
            </a:r>
          </a:p>
          <a:p>
            <a:r>
              <a:rPr lang="en-US" sz="2800" dirty="0"/>
              <a:t>Types</a:t>
            </a:r>
          </a:p>
          <a:p>
            <a:r>
              <a:rPr lang="en-US" sz="2800" dirty="0"/>
              <a:t>Integrity maintenance</a:t>
            </a:r>
          </a:p>
        </p:txBody>
      </p:sp>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r>
              <a:rPr lang="en-GB" dirty="0"/>
              <a:t>F28DM Database Management Systems</a:t>
            </a:r>
          </a:p>
        </p:txBody>
      </p:sp>
      <p:sp>
        <p:nvSpPr>
          <p:cNvPr id="4" name="Slide Number Placeholder 3"/>
          <p:cNvSpPr>
            <a:spLocks noGrp="1"/>
          </p:cNvSpPr>
          <p:nvPr>
            <p:ph type="sldNum" sz="quarter" idx="12"/>
          </p:nvPr>
        </p:nvSpPr>
        <p:spPr/>
        <p:txBody>
          <a:bodyPr/>
          <a:lstStyle/>
          <a:p>
            <a:fld id="{8B87F97C-F1BE-0944-AC20-8B895AF93BA4}" type="slidenum">
              <a:rPr lang="en-GB" smtClean="0"/>
              <a:pPr/>
              <a:t>7</a:t>
            </a:fld>
            <a:endParaRPr lang="en-GB"/>
          </a:p>
        </p:txBody>
      </p:sp>
      <p:pic>
        <p:nvPicPr>
          <p:cNvPr id="68608" name="Picture 68607"/>
          <p:cNvPicPr>
            <a:picLocks noChangeAspect="1"/>
          </p:cNvPicPr>
          <p:nvPr/>
        </p:nvPicPr>
        <p:blipFill>
          <a:blip r:embed="rId3"/>
          <a:stretch>
            <a:fillRect/>
          </a:stretch>
        </p:blipFill>
        <p:spPr>
          <a:xfrm>
            <a:off x="8248282" y="4212504"/>
            <a:ext cx="3708897" cy="2356576"/>
          </a:xfrm>
          <a:prstGeom prst="rect">
            <a:avLst/>
          </a:prstGeom>
          <a:ln w="12700">
            <a:solidFill>
              <a:schemeClr val="tx1"/>
            </a:solidFill>
          </a:ln>
        </p:spPr>
      </p:pic>
      <p:pic>
        <p:nvPicPr>
          <p:cNvPr id="6" name="Picture 5"/>
          <p:cNvPicPr>
            <a:picLocks noChangeAspect="1"/>
          </p:cNvPicPr>
          <p:nvPr/>
        </p:nvPicPr>
        <p:blipFill>
          <a:blip r:embed="rId4"/>
          <a:stretch>
            <a:fillRect/>
          </a:stretch>
        </p:blipFill>
        <p:spPr>
          <a:xfrm>
            <a:off x="4464631" y="4012080"/>
            <a:ext cx="3411371" cy="1766829"/>
          </a:xfrm>
          <a:prstGeom prst="rect">
            <a:avLst/>
          </a:prstGeom>
          <a:ln>
            <a:solidFill>
              <a:schemeClr val="tx1"/>
            </a:solidFill>
          </a:ln>
        </p:spPr>
      </p:pic>
      <p:pic>
        <p:nvPicPr>
          <p:cNvPr id="15" name="Picture 14"/>
          <p:cNvPicPr>
            <a:picLocks noChangeAspect="1"/>
          </p:cNvPicPr>
          <p:nvPr/>
        </p:nvPicPr>
        <p:blipFill rotWithShape="1">
          <a:blip r:embed="rId5"/>
          <a:srcRect b="11475"/>
          <a:stretch/>
        </p:blipFill>
        <p:spPr>
          <a:xfrm>
            <a:off x="6567762" y="1939233"/>
            <a:ext cx="5050497" cy="1908146"/>
          </a:xfrm>
          <a:prstGeom prst="rect">
            <a:avLst/>
          </a:prstGeom>
          <a:solidFill>
            <a:schemeClr val="bg1"/>
          </a:solidFill>
          <a:ln>
            <a:solidFill>
              <a:schemeClr val="tx1"/>
            </a:solidFill>
          </a:ln>
        </p:spPr>
      </p:pic>
    </p:spTree>
    <p:extLst>
      <p:ext uri="{BB962C8B-B14F-4D97-AF65-F5344CB8AC3E}">
        <p14:creationId xmlns:p14="http://schemas.microsoft.com/office/powerpoint/2010/main" val="226259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Rectangle 2"/>
          <p:cNvSpPr>
            <a:spLocks noGrp="1" noChangeArrowheads="1"/>
          </p:cNvSpPr>
          <p:nvPr>
            <p:ph type="title"/>
          </p:nvPr>
        </p:nvSpPr>
        <p:spPr/>
        <p:txBody>
          <a:bodyPr/>
          <a:lstStyle/>
          <a:p>
            <a:pPr eaLnBrk="1" hangingPunct="1"/>
            <a:r>
              <a:rPr lang="en-GB" altLang="en-US" dirty="0">
                <a:ea typeface="ＭＳ Ｐゴシック" charset="-128"/>
              </a:rPr>
              <a:t>Syllabus: Relational Queries</a:t>
            </a:r>
          </a:p>
        </p:txBody>
      </p:sp>
      <p:sp>
        <p:nvSpPr>
          <p:cNvPr id="68613" name="Rectangle 3"/>
          <p:cNvSpPr>
            <a:spLocks noGrp="1" noChangeArrowheads="1"/>
          </p:cNvSpPr>
          <p:nvPr>
            <p:ph sz="half" idx="1"/>
          </p:nvPr>
        </p:nvSpPr>
        <p:spPr/>
        <p:txBody>
          <a:bodyPr numCol="2">
            <a:normAutofit/>
          </a:bodyPr>
          <a:lstStyle/>
          <a:p>
            <a:pPr>
              <a:spcBef>
                <a:spcPts val="800"/>
              </a:spcBef>
              <a:defRPr/>
            </a:pPr>
            <a:r>
              <a:rPr lang="en-US" sz="2400" dirty="0"/>
              <a:t>SQL</a:t>
            </a:r>
          </a:p>
          <a:p>
            <a:pPr>
              <a:spcBef>
                <a:spcPts val="800"/>
              </a:spcBef>
              <a:defRPr/>
            </a:pPr>
            <a:r>
              <a:rPr lang="en-US" sz="2400" dirty="0"/>
              <a:t>Boolean combinations of queries</a:t>
            </a:r>
          </a:p>
          <a:p>
            <a:pPr>
              <a:spcBef>
                <a:spcPts val="800"/>
              </a:spcBef>
              <a:defRPr/>
            </a:pPr>
            <a:r>
              <a:rPr lang="en-US" sz="2400" dirty="0"/>
              <a:t>Aggregation</a:t>
            </a:r>
          </a:p>
          <a:p>
            <a:pPr>
              <a:spcBef>
                <a:spcPts val="800"/>
              </a:spcBef>
              <a:defRPr/>
            </a:pPr>
            <a:r>
              <a:rPr lang="en-US" sz="2400" dirty="0"/>
              <a:t>Duplicate elimination</a:t>
            </a:r>
          </a:p>
          <a:p>
            <a:pPr>
              <a:spcBef>
                <a:spcPts val="800"/>
              </a:spcBef>
              <a:defRPr/>
            </a:pPr>
            <a:r>
              <a:rPr lang="en-US" sz="2400" dirty="0"/>
              <a:t>Nested queries</a:t>
            </a:r>
          </a:p>
          <a:p>
            <a:pPr>
              <a:spcBef>
                <a:spcPts val="800"/>
              </a:spcBef>
              <a:defRPr/>
            </a:pPr>
            <a:r>
              <a:rPr lang="en-US" sz="2400" dirty="0"/>
              <a:t>Negation</a:t>
            </a:r>
          </a:p>
          <a:p>
            <a:pPr>
              <a:spcBef>
                <a:spcPts val="800"/>
              </a:spcBef>
              <a:defRPr/>
            </a:pPr>
            <a:r>
              <a:rPr lang="en-US" sz="2400" dirty="0"/>
              <a:t>Views</a:t>
            </a:r>
          </a:p>
          <a:p>
            <a:pPr>
              <a:spcBef>
                <a:spcPts val="800"/>
              </a:spcBef>
              <a:defRPr/>
            </a:pPr>
            <a:r>
              <a:rPr lang="en-US" sz="2400" dirty="0"/>
              <a:t>Insertions</a:t>
            </a:r>
          </a:p>
          <a:p>
            <a:pPr>
              <a:spcBef>
                <a:spcPts val="800"/>
              </a:spcBef>
              <a:defRPr/>
            </a:pPr>
            <a:r>
              <a:rPr lang="en-US" sz="2400" dirty="0"/>
              <a:t>Deletions</a:t>
            </a:r>
          </a:p>
          <a:p>
            <a:pPr>
              <a:spcBef>
                <a:spcPts val="800"/>
              </a:spcBef>
              <a:defRPr/>
            </a:pPr>
            <a:r>
              <a:rPr lang="en-US" sz="2400" dirty="0"/>
              <a:t>Updates</a:t>
            </a:r>
          </a:p>
          <a:p>
            <a:pPr>
              <a:spcBef>
                <a:spcPts val="800"/>
              </a:spcBef>
              <a:defRPr/>
            </a:pPr>
            <a:r>
              <a:rPr lang="en-US" sz="2400" dirty="0"/>
              <a:t>Command level interfaces</a:t>
            </a:r>
          </a:p>
          <a:p>
            <a:pPr>
              <a:spcBef>
                <a:spcPts val="800"/>
              </a:spcBef>
              <a:defRPr/>
            </a:pPr>
            <a:r>
              <a:rPr lang="en-US" sz="2400" dirty="0"/>
              <a:t>Integration with programming application</a:t>
            </a:r>
          </a:p>
        </p:txBody>
      </p:sp>
      <p:pic>
        <p:nvPicPr>
          <p:cNvPr id="6" name="Content Placeholder 5"/>
          <p:cNvPicPr>
            <a:picLocks noGrp="1" noChangeAspect="1"/>
          </p:cNvPicPr>
          <p:nvPr>
            <p:ph sz="half" idx="2"/>
          </p:nvPr>
        </p:nvPicPr>
        <p:blipFill>
          <a:blip r:embed="rId3"/>
          <a:stretch>
            <a:fillRect/>
          </a:stretch>
        </p:blipFill>
        <p:spPr>
          <a:xfrm>
            <a:off x="5747214" y="1774532"/>
            <a:ext cx="4703071" cy="2741138"/>
          </a:xfrm>
          <a:prstGeom prst="rect">
            <a:avLst/>
          </a:prstGeom>
        </p:spPr>
      </p:pic>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r>
              <a:rPr lang="en-GB" dirty="0"/>
              <a:t>F28DM Database Management Systems
</a:t>
            </a:r>
          </a:p>
        </p:txBody>
      </p:sp>
      <p:sp>
        <p:nvSpPr>
          <p:cNvPr id="4" name="Slide Number Placeholder 3"/>
          <p:cNvSpPr>
            <a:spLocks noGrp="1"/>
          </p:cNvSpPr>
          <p:nvPr>
            <p:ph type="sldNum" sz="quarter" idx="12"/>
          </p:nvPr>
        </p:nvSpPr>
        <p:spPr/>
        <p:txBody>
          <a:bodyPr/>
          <a:lstStyle/>
          <a:p>
            <a:fld id="{8B87F97C-F1BE-0944-AC20-8B895AF93BA4}" type="slidenum">
              <a:rPr lang="en-GB" smtClean="0"/>
              <a:t>8</a:t>
            </a:fld>
            <a:endParaRPr lang="en-GB"/>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83322" y="4107543"/>
            <a:ext cx="3234974" cy="2515543"/>
          </a:xfrm>
          <a:prstGeom prst="rect">
            <a:avLst/>
          </a:prstGeom>
          <a:noFill/>
          <a:ln>
            <a:noFill/>
          </a:ln>
        </p:spPr>
      </p:pic>
    </p:spTree>
    <p:extLst>
      <p:ext uri="{BB962C8B-B14F-4D97-AF65-F5344CB8AC3E}">
        <p14:creationId xmlns:p14="http://schemas.microsoft.com/office/powerpoint/2010/main" val="2019142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Rectangle 2"/>
          <p:cNvSpPr>
            <a:spLocks noGrp="1" noChangeArrowheads="1"/>
          </p:cNvSpPr>
          <p:nvPr>
            <p:ph type="title"/>
          </p:nvPr>
        </p:nvSpPr>
        <p:spPr/>
        <p:txBody>
          <a:bodyPr/>
          <a:lstStyle/>
          <a:p>
            <a:pPr eaLnBrk="1" hangingPunct="1"/>
            <a:r>
              <a:rPr lang="en-GB" altLang="en-US" dirty="0">
                <a:ea typeface="ＭＳ Ｐゴシック" charset="-128"/>
              </a:rPr>
              <a:t>Syllabus: Query Execution and Optimisation</a:t>
            </a:r>
          </a:p>
        </p:txBody>
      </p:sp>
      <p:sp>
        <p:nvSpPr>
          <p:cNvPr id="68613" name="Rectangle 3"/>
          <p:cNvSpPr>
            <a:spLocks noGrp="1" noChangeArrowheads="1"/>
          </p:cNvSpPr>
          <p:nvPr>
            <p:ph sz="half" idx="1"/>
          </p:nvPr>
        </p:nvSpPr>
        <p:spPr/>
        <p:txBody>
          <a:bodyPr anchor="ctr">
            <a:normAutofit/>
          </a:bodyPr>
          <a:lstStyle/>
          <a:p>
            <a:pPr>
              <a:spcBef>
                <a:spcPts val="800"/>
              </a:spcBef>
              <a:defRPr/>
            </a:pPr>
            <a:r>
              <a:rPr lang="en-US" sz="2400" dirty="0"/>
              <a:t>Data storage principles</a:t>
            </a:r>
          </a:p>
          <a:p>
            <a:pPr>
              <a:spcBef>
                <a:spcPts val="800"/>
              </a:spcBef>
              <a:defRPr/>
            </a:pPr>
            <a:r>
              <a:rPr lang="en-US" sz="2400" dirty="0"/>
              <a:t>File </a:t>
            </a:r>
            <a:r>
              <a:rPr lang="en-US" sz="2400" dirty="0" err="1"/>
              <a:t>organisation</a:t>
            </a:r>
            <a:endParaRPr lang="en-US" sz="2400" dirty="0"/>
          </a:p>
          <a:p>
            <a:pPr>
              <a:spcBef>
                <a:spcPts val="800"/>
              </a:spcBef>
              <a:defRPr/>
            </a:pPr>
            <a:r>
              <a:rPr lang="en-US" sz="2400" dirty="0"/>
              <a:t>Indexing</a:t>
            </a:r>
          </a:p>
          <a:p>
            <a:pPr>
              <a:spcBef>
                <a:spcPts val="800"/>
              </a:spcBef>
              <a:defRPr/>
            </a:pPr>
            <a:r>
              <a:rPr lang="en-US" sz="2400" dirty="0"/>
              <a:t>Indexes in commercial DBMSs</a:t>
            </a:r>
          </a:p>
          <a:p>
            <a:pPr>
              <a:spcBef>
                <a:spcPts val="800"/>
              </a:spcBef>
              <a:defRPr/>
            </a:pPr>
            <a:r>
              <a:rPr lang="en-US" sz="2400" dirty="0"/>
              <a:t>Relational algebra</a:t>
            </a:r>
          </a:p>
          <a:p>
            <a:pPr>
              <a:spcBef>
                <a:spcPts val="800"/>
              </a:spcBef>
              <a:defRPr/>
            </a:pPr>
            <a:r>
              <a:rPr lang="en-US" sz="2400" dirty="0"/>
              <a:t>Query execution plans</a:t>
            </a:r>
          </a:p>
          <a:p>
            <a:pPr>
              <a:spcBef>
                <a:spcPts val="800"/>
              </a:spcBef>
              <a:defRPr/>
            </a:pPr>
            <a:r>
              <a:rPr lang="en-US" sz="2400" dirty="0"/>
              <a:t>Cost estimation of plans</a:t>
            </a:r>
          </a:p>
          <a:p>
            <a:pPr>
              <a:spcBef>
                <a:spcPts val="800"/>
              </a:spcBef>
              <a:defRPr/>
            </a:pPr>
            <a:r>
              <a:rPr lang="en-US" sz="2400" dirty="0"/>
              <a:t>Interpretation of plans</a:t>
            </a:r>
          </a:p>
          <a:p>
            <a:pPr>
              <a:spcBef>
                <a:spcPts val="800"/>
              </a:spcBef>
              <a:defRPr/>
            </a:pPr>
            <a:r>
              <a:rPr lang="en-US" sz="2400" dirty="0"/>
              <a:t>Physical database design</a:t>
            </a:r>
            <a:endParaRPr lang="en-GB" altLang="en-US" dirty="0">
              <a:ea typeface="Arial" pitchFamily="34" charset="0"/>
            </a:endParaRPr>
          </a:p>
        </p:txBody>
      </p:sp>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04410" y="1789899"/>
            <a:ext cx="5561875" cy="4866640"/>
          </a:xfrm>
          <a:prstGeom prst="rect">
            <a:avLst/>
          </a:prstGeom>
        </p:spPr>
      </p:pic>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r>
              <a:rPr lang="en-GB" dirty="0"/>
              <a:t>F28DM Database Management Systems</a:t>
            </a:r>
          </a:p>
          <a:p>
            <a:endParaRPr lang="en-GB" dirty="0"/>
          </a:p>
        </p:txBody>
      </p:sp>
      <p:sp>
        <p:nvSpPr>
          <p:cNvPr id="4" name="Slide Number Placeholder 3"/>
          <p:cNvSpPr>
            <a:spLocks noGrp="1"/>
          </p:cNvSpPr>
          <p:nvPr>
            <p:ph type="sldNum" sz="quarter" idx="12"/>
          </p:nvPr>
        </p:nvSpPr>
        <p:spPr/>
        <p:txBody>
          <a:bodyPr/>
          <a:lstStyle/>
          <a:p>
            <a:fld id="{8B87F97C-F1BE-0944-AC20-8B895AF93BA4}" type="slidenum">
              <a:rPr lang="en-GB" smtClean="0"/>
              <a:t>9</a:t>
            </a:fld>
            <a:endParaRPr lang="en-GB"/>
          </a:p>
        </p:txBody>
      </p:sp>
    </p:spTree>
    <p:extLst>
      <p:ext uri="{BB962C8B-B14F-4D97-AF65-F5344CB8AC3E}">
        <p14:creationId xmlns:p14="http://schemas.microsoft.com/office/powerpoint/2010/main" val="1560965987"/>
      </p:ext>
    </p:extLst>
  </p:cSld>
  <p:clrMapOvr>
    <a:masterClrMapping/>
  </p:clrMapOvr>
</p:sld>
</file>

<file path=ppt/theme/theme1.xml><?xml version="1.0" encoding="utf-8"?>
<a:theme xmlns:a="http://schemas.openxmlformats.org/drawingml/2006/main" name="lectures">
  <a:themeElements>
    <a:clrScheme name="Custom 1">
      <a:dk1>
        <a:sysClr val="windowText" lastClr="000000"/>
      </a:dk1>
      <a:lt1>
        <a:sysClr val="window" lastClr="FFFFFF"/>
      </a:lt1>
      <a:dk2>
        <a:srgbClr val="333333"/>
      </a:dk2>
      <a:lt2>
        <a:srgbClr val="BBC0AC"/>
      </a:lt2>
      <a:accent1>
        <a:srgbClr val="6F8A0F"/>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3.1 WideColumnStores" id="{3C5A15FB-4FF5-A247-9085-28C0ED60DCE8}" vid="{24B7279D-A261-C44E-B7ED-4217078D50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lectures</Template>
  <TotalTime>1517</TotalTime>
  <Words>1112</Words>
  <Application>Microsoft Macintosh PowerPoint</Application>
  <PresentationFormat>Widescreen</PresentationFormat>
  <Paragraphs>229</Paragraphs>
  <Slides>18</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Century Gothic</vt:lpstr>
      <vt:lpstr>Open Sans</vt:lpstr>
      <vt:lpstr>Wingdings 2</vt:lpstr>
      <vt:lpstr>lectures</vt:lpstr>
      <vt:lpstr>F28DM Database Management Systems Overview</vt:lpstr>
      <vt:lpstr>Materials released  under CC-BY License</vt:lpstr>
      <vt:lpstr>Lecturers: Edinburgh</vt:lpstr>
      <vt:lpstr>Topics in this lecture</vt:lpstr>
      <vt:lpstr>Course Aim</vt:lpstr>
      <vt:lpstr>Database Management System</vt:lpstr>
      <vt:lpstr>Syllabus: Database Design</vt:lpstr>
      <vt:lpstr>Syllabus: Relational Queries</vt:lpstr>
      <vt:lpstr>Syllabus: Query Execution and Optimisation</vt:lpstr>
      <vt:lpstr>Syllabus: Concurrency</vt:lpstr>
      <vt:lpstr>Syllabus: Emerging Database Trends</vt:lpstr>
      <vt:lpstr>Learning Outcomes: Subject Mastery</vt:lpstr>
      <vt:lpstr>Learning Outcomes: Personal Abilities</vt:lpstr>
      <vt:lpstr>Timetable (Edinburgh)</vt:lpstr>
      <vt:lpstr>Assessment </vt:lpstr>
      <vt:lpstr>Resources: Vision</vt:lpstr>
      <vt:lpstr>Resources: Books</vt:lpstr>
      <vt:lpstr>Resources: Web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F28DM Database Management Systems Overview</dc:title>
  <dc:creator>Gray, Alasdair J G</dc:creator>
  <cp:lastModifiedBy>Phil Bartie</cp:lastModifiedBy>
  <cp:revision>125</cp:revision>
  <cp:lastPrinted>2018-12-18T12:22:49Z</cp:lastPrinted>
  <dcterms:created xsi:type="dcterms:W3CDTF">2015-12-16T10:11:13Z</dcterms:created>
  <dcterms:modified xsi:type="dcterms:W3CDTF">2021-01-05T16:34:28Z</dcterms:modified>
</cp:coreProperties>
</file>